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5143500" cx="9144000"/>
  <p:notesSz cx="6858000" cy="9144000"/>
  <p:embeddedFontLst>
    <p:embeddedFont>
      <p:font typeface="Robot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Joon Kim"/>
  <p:cmAuthor clrIdx="1" id="1" initials="" lastIdx="7" name="Terry Ki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469DD7-524C-4758-B57E-6AEEDA0FF290}">
  <a:tblStyle styleId="{B4469DD7-524C-4758-B57E-6AEEDA0FF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schemas.openxmlformats.org/officeDocument/2006/relationships/font" Target="fonts/Roboto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27T05:54:03.678">
    <p:pos x="614" y="742"/>
    <p:text>Still not completely sure how to explain this diagram clearly; definitely ask in OH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0-27T07:38:27.035">
    <p:pos x="6000" y="0"/>
    <p:text>This is kind of troll but I wanted to tell people that u-space is not a given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10-27T06:27:14.445">
    <p:pos x="3865" y="687"/>
    <p:text>i like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0-27T07:16:22.098">
    <p:pos x="6000" y="0"/>
    <p:text>What if we do case studies not in the order in the paper but grouping by analyses?</p:text>
  </p:cm>
  <p:cm authorId="0" idx="4" dt="2025-10-27T06:54:00.911">
    <p:pos x="6000" y="0"/>
    <p:text>What I'm thinking is: introduce all of the case studies first, then go over the U-&gt;Z analyses, stratification, DE&amp;DA seprately</p:text>
  </p:cm>
  <p:cm authorId="0" idx="5" dt="2025-10-27T06:55:14.663">
    <p:pos x="6000" y="0"/>
    <p:text>And we might not even need to include all of the case studies; covering all four could take too much time</p:text>
  </p:cm>
  <p:cm authorId="1" idx="2" dt="2025-10-27T07:16:14.504">
    <p:pos x="6000" y="0"/>
    <p:text>yeah - i think i agree. Including first two (grouping + characterization) highlights point enuf</p:text>
  </p:cm>
  <p:cm authorId="1" idx="3" dt="2025-10-27T07:16:22.098">
    <p:pos x="6000" y="0"/>
    <p:text>added second one focusing on characterization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10-27T06:40:31.991">
    <p:pos x="6000" y="0"/>
    <p:text>This is SUPER confusing. I'm not even sure whether we should include this at all</p:text>
  </p:cm>
  <p:cm authorId="1" idx="4" dt="2025-10-27T06:36:50.845">
    <p:pos x="6000" y="0"/>
    <p:text>i now kind of understand</p:text>
  </p:cm>
  <p:cm authorId="1" idx="5" dt="2025-10-27T06:37:07.235">
    <p:pos x="6000" y="0"/>
    <p:text>i think next slide is the key tbh</p:text>
  </p:cm>
  <p:cm authorId="0" idx="7" dt="2025-10-27T06:38:12.556">
    <p:pos x="6000" y="0"/>
    <p:text>then you should definitely present this part b/c i'm not confident</p:text>
  </p:cm>
  <p:cm authorId="1" idx="6" dt="2025-10-27T06:39:59.628">
    <p:pos x="6000" y="0"/>
    <p:text>ok i can also explain on Friday</p:text>
  </p:cm>
  <p:cm authorId="1" idx="7" dt="2025-10-27T06:40:31.991">
    <p:pos x="6000" y="0"/>
    <p:text>but def kinda uh lol just unnecessary (좀 애매하긴 해)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search?q=sample+indexes+%28barcodes%29&amp;oq=multiplexed+library+preparation&amp;gs_lcrp=EgZjaHJvbWUyCAgAEEUYHhg5MgcIARAAGO8FMgoIAhAAGIAEGKIEMgcIAxAAGO8FMgcIBBAAGO8FMgcIBRAAGO8F0gEINDEzMWowajSoAgCwAgE&amp;sourceid=chrome&amp;ie=UTF-8&amp;mstk=AUtExfCIUWIgqNFBom8WCxHSCa8NDwmsV3olsgIHAnXy5RMfizEQZwuLXlZeBqUCwLMlepAbZXqS1qGCG-cDSk-axwdvs1xHGCo34MmtAovVOoaZgCOsVZIWbIeF6FXbQRTQ2Ve4EZKfSdkb1fyJwRUrTPU8JjHdtcnE9hBtHhiIYOkjQcE&amp;csui=3&amp;ved=2ahUKEwjRpNzxktWQAxX8GjQIHcrhDjIQgK4QegQIARAC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Hello everyone. Today we’ll present two related studies —“A single-cell atlas of anti–PD-1-treated NSCLC,” and </a:t>
            </a:r>
            <a:r>
              <a:rPr i="1" lang="en">
                <a:solidFill>
                  <a:schemeClr val="dk1"/>
                </a:solidFill>
              </a:rPr>
              <a:t>MrVI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goal is to show how cohort-based single-cell analyses can reveal patterns of immune heterogeneity that explain why some patients respond to immunotherapy while others don’t.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I’ll begin with what a </a:t>
            </a:r>
            <a:r>
              <a:rPr b="1" lang="en">
                <a:solidFill>
                  <a:schemeClr val="dk1"/>
                </a:solidFill>
              </a:rPr>
              <a:t>cohort</a:t>
            </a:r>
            <a:r>
              <a:rPr lang="en">
                <a:solidFill>
                  <a:schemeClr val="dk1"/>
                </a:solidFill>
              </a:rPr>
              <a:t> is and why this study design is key to understanding tumor–immune variation, before we move into the data and the results.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e419eb78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e419eb78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TIME-NK</a:t>
            </a:r>
            <a:r>
              <a:rPr lang="en">
                <a:solidFill>
                  <a:schemeClr val="dk1"/>
                </a:solidFill>
              </a:rPr>
              <a:t> subtype stands out as the most cytotoxic immune ecosystem within the cohort.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What defines this group is the abundance of a very distinctive effector population — </a:t>
            </a:r>
            <a:r>
              <a:rPr b="1" lang="en">
                <a:solidFill>
                  <a:schemeClr val="dk1"/>
                </a:solidFill>
              </a:rPr>
              <a:t>FGFBP2-positive CD8 T cells</a:t>
            </a:r>
            <a:r>
              <a:rPr lang="en">
                <a:solidFill>
                  <a:schemeClr val="dk1"/>
                </a:solidFill>
              </a:rPr>
              <a:t>, also known as </a:t>
            </a:r>
            <a:r>
              <a:rPr b="1" lang="en">
                <a:solidFill>
                  <a:schemeClr val="dk1"/>
                </a:solidFill>
              </a:rPr>
              <a:t>NK-like T cells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cells are fascinating because they blur the boundary between traditional T cells and natural killer cells.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They carry the core </a:t>
            </a:r>
            <a:r>
              <a:rPr b="1" lang="en">
                <a:solidFill>
                  <a:schemeClr val="dk1"/>
                </a:solidFill>
              </a:rPr>
              <a:t>CD8 T-cell identity</a:t>
            </a:r>
            <a:r>
              <a:rPr lang="en">
                <a:solidFill>
                  <a:schemeClr val="dk1"/>
                </a:solidFill>
              </a:rPr>
              <a:t>, but at the same time, they express a suite of </a:t>
            </a:r>
            <a:r>
              <a:rPr b="1" lang="en">
                <a:solidFill>
                  <a:schemeClr val="dk1"/>
                </a:solidFill>
              </a:rPr>
              <a:t>NK-associated cytotoxic genes</a:t>
            </a:r>
            <a:r>
              <a:rPr lang="en">
                <a:solidFill>
                  <a:schemeClr val="dk1"/>
                </a:solidFill>
              </a:rPr>
              <a:t> such as </a:t>
            </a:r>
            <a:r>
              <a:rPr i="1" lang="en">
                <a:solidFill>
                  <a:schemeClr val="dk1"/>
                </a:solidFill>
              </a:rPr>
              <a:t>FGFBP2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i="1" lang="en">
                <a:solidFill>
                  <a:schemeClr val="dk1"/>
                </a:solidFill>
              </a:rPr>
              <a:t>PRF1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i="1" lang="en">
                <a:solidFill>
                  <a:schemeClr val="dk1"/>
                </a:solidFill>
              </a:rPr>
              <a:t>GZMB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mixed transcriptional signature marks them as exceptionally potent effectors capable of releasing perforin and granzymes to directly kill tumor targets.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Functionally, they represent a specialized, non-exhausted lineage of tumor-reactive T cells.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Compared with terminally exhausted T cells, these FGFBP2⁺ NK-like CD8 cells maintain higher effector activity and show minimal TCR clonal overlap — suggesting that they follow an </a:t>
            </a:r>
            <a:r>
              <a:rPr b="1" lang="en">
                <a:solidFill>
                  <a:schemeClr val="dk1"/>
                </a:solidFill>
              </a:rPr>
              <a:t>independent differentiation path</a:t>
            </a:r>
            <a:r>
              <a:rPr lang="en">
                <a:solidFill>
                  <a:schemeClr val="dk1"/>
                </a:solidFill>
              </a:rPr>
              <a:t> rather than being “re-energized” exhausted cells.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Clinically, tumors enriched in these NK-like CD8 T cells show the </a:t>
            </a:r>
            <a:r>
              <a:rPr b="1" lang="en">
                <a:solidFill>
                  <a:schemeClr val="dk1"/>
                </a:solidFill>
              </a:rPr>
              <a:t>lowest residual viable tumor percentages</a:t>
            </a:r>
            <a:r>
              <a:rPr lang="en">
                <a:solidFill>
                  <a:schemeClr val="dk1"/>
                </a:solidFill>
              </a:rPr>
              <a:t> in the entire cohort, aligning closely with major pathologic response.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So, the TIME-NK subtype exemplifies an immune environment dominated by </a:t>
            </a:r>
            <a:r>
              <a:rPr b="1" lang="en">
                <a:solidFill>
                  <a:schemeClr val="dk1"/>
                </a:solidFill>
              </a:rPr>
              <a:t>active, multifunctional killers</a:t>
            </a:r>
            <a:r>
              <a:rPr lang="en">
                <a:solidFill>
                  <a:schemeClr val="dk1"/>
                </a:solidFill>
              </a:rPr>
              <a:t> — a blueprint of what an effective anti-tumor response looks like after PD-1 blockade.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But cytotoxic attack isn’t the only successful strategy; the next subtype, </a:t>
            </a:r>
            <a:r>
              <a:rPr b="1" lang="en">
                <a:solidFill>
                  <a:schemeClr val="dk1"/>
                </a:solidFill>
              </a:rPr>
              <a:t>TIME-BE</a:t>
            </a:r>
            <a:r>
              <a:rPr lang="en">
                <a:solidFill>
                  <a:schemeClr val="dk1"/>
                </a:solidFill>
              </a:rPr>
              <a:t>, achieves similar outcomes through highly organized </a:t>
            </a:r>
            <a:r>
              <a:rPr b="1" lang="en">
                <a:solidFill>
                  <a:schemeClr val="dk1"/>
                </a:solidFill>
              </a:rPr>
              <a:t>B-cell–driven immune structures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87137dd1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87137dd1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the TIME-NK subtype shows how direct cytotoxicity can drive tumor clearance, the </a:t>
            </a:r>
            <a:r>
              <a:rPr b="1" lang="en">
                <a:solidFill>
                  <a:schemeClr val="dk1"/>
                </a:solidFill>
              </a:rPr>
              <a:t>TIME-BE</a:t>
            </a:r>
            <a:r>
              <a:rPr lang="en">
                <a:solidFill>
                  <a:schemeClr val="dk1"/>
                </a:solidFill>
              </a:rPr>
              <a:t> subtype demonstrates another path to effective anti-tumor immunity — one built on </a:t>
            </a:r>
            <a:r>
              <a:rPr b="1" lang="en">
                <a:solidFill>
                  <a:schemeClr val="dk1"/>
                </a:solidFill>
              </a:rPr>
              <a:t>immune organization rather than pure killing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TIME-BE tumors are highly enriched in </a:t>
            </a:r>
            <a:r>
              <a:rPr b="1" lang="en">
                <a:solidFill>
                  <a:schemeClr val="dk1"/>
                </a:solidFill>
              </a:rPr>
              <a:t>B cells</a:t>
            </a:r>
            <a:r>
              <a:rPr lang="en">
                <a:solidFill>
                  <a:schemeClr val="dk1"/>
                </a:solidFill>
              </a:rPr>
              <a:t>, which assemble into well-defined clusters known as </a:t>
            </a:r>
            <a:r>
              <a:rPr b="1" lang="en">
                <a:solidFill>
                  <a:schemeClr val="dk1"/>
                </a:solidFill>
              </a:rPr>
              <a:t>Tertiary Lymphoid Structures</a:t>
            </a:r>
            <a:r>
              <a:rPr lang="en">
                <a:solidFill>
                  <a:schemeClr val="dk1"/>
                </a:solidFill>
              </a:rPr>
              <a:t>, or </a:t>
            </a:r>
            <a:r>
              <a:rPr b="1" lang="en">
                <a:solidFill>
                  <a:schemeClr val="dk1"/>
                </a:solidFill>
              </a:rPr>
              <a:t>TLS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87137dd1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87137dd1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appreciate why this is important, it helps to recall the logic of our immune system’s architecture: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Primary lymphoid organs</a:t>
            </a:r>
            <a:r>
              <a:rPr lang="en">
                <a:solidFill>
                  <a:schemeClr val="dk1"/>
                </a:solidFill>
              </a:rPr>
              <a:t> like the bone marrow and thymus are where immune cells are generated,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</a:t>
            </a:r>
            <a:r>
              <a:rPr b="1" lang="en">
                <a:solidFill>
                  <a:schemeClr val="dk1"/>
                </a:solidFill>
              </a:rPr>
              <a:t>secondary lymphoid organs</a:t>
            </a:r>
            <a:r>
              <a:rPr lang="en">
                <a:solidFill>
                  <a:schemeClr val="dk1"/>
                </a:solidFill>
              </a:rPr>
              <a:t> such as lymph nodes and the spleen are where they </a:t>
            </a:r>
            <a:r>
              <a:rPr b="1" lang="en">
                <a:solidFill>
                  <a:schemeClr val="dk1"/>
                </a:solidFill>
              </a:rPr>
              <a:t>encounter antigens and become activated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TLSs essentially recreate this architecture </a:t>
            </a:r>
            <a:r>
              <a:rPr i="1" lang="en">
                <a:solidFill>
                  <a:schemeClr val="dk1"/>
                </a:solidFill>
              </a:rPr>
              <a:t>inside the tumor</a:t>
            </a:r>
            <a:r>
              <a:rPr lang="en">
                <a:solidFill>
                  <a:schemeClr val="dk1"/>
                </a:solidFill>
              </a:rPr>
              <a:t>, functioning as miniature, in-situ lymph nodes where </a:t>
            </a:r>
            <a:r>
              <a:rPr b="1" lang="en">
                <a:solidFill>
                  <a:schemeClr val="dk1"/>
                </a:solidFill>
              </a:rPr>
              <a:t>B cells, T cells, and dendritic cells</a:t>
            </a:r>
            <a:r>
              <a:rPr lang="en">
                <a:solidFill>
                  <a:schemeClr val="dk1"/>
                </a:solidFill>
              </a:rPr>
              <a:t> coordinate antigen presentation and activation.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e419eb78e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9e419eb78e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determine whether these TLSs were </a:t>
            </a:r>
            <a:r>
              <a:rPr b="1" lang="en">
                <a:solidFill>
                  <a:schemeClr val="dk1"/>
                </a:solidFill>
              </a:rPr>
              <a:t>mature or immature</a:t>
            </a:r>
            <a:r>
              <a:rPr lang="en">
                <a:solidFill>
                  <a:schemeClr val="dk1"/>
                </a:solidFill>
              </a:rPr>
              <a:t>, the authors performed </a:t>
            </a:r>
            <a:r>
              <a:rPr b="1" lang="en">
                <a:solidFill>
                  <a:schemeClr val="dk1"/>
                </a:solidFill>
              </a:rPr>
              <a:t>multiplexed immunofluorescence (mIF)</a:t>
            </a:r>
            <a:r>
              <a:rPr lang="en">
                <a:solidFill>
                  <a:schemeClr val="dk1"/>
                </a:solidFill>
              </a:rPr>
              <a:t> staining.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Using markers </a:t>
            </a:r>
            <a:r>
              <a:rPr b="1" lang="en">
                <a:solidFill>
                  <a:schemeClr val="dk1"/>
                </a:solidFill>
              </a:rPr>
              <a:t>CD21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DC-LAMP</a:t>
            </a:r>
            <a:r>
              <a:rPr lang="en">
                <a:solidFill>
                  <a:schemeClr val="dk1"/>
                </a:solidFill>
              </a:rPr>
              <a:t>, they could distinguish TLS maturity: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clusters that were </a:t>
            </a:r>
            <a:r>
              <a:rPr b="1" lang="en">
                <a:solidFill>
                  <a:schemeClr val="dk1"/>
                </a:solidFill>
              </a:rPr>
              <a:t>CD21⁺ and DC-LAMP⁺</a:t>
            </a:r>
            <a:r>
              <a:rPr lang="en">
                <a:solidFill>
                  <a:schemeClr val="dk1"/>
                </a:solidFill>
              </a:rPr>
              <a:t> corresponded to </a:t>
            </a:r>
            <a:r>
              <a:rPr b="1" lang="en">
                <a:solidFill>
                  <a:schemeClr val="dk1"/>
                </a:solidFill>
              </a:rPr>
              <a:t>mature TLSs</a:t>
            </a:r>
            <a:r>
              <a:rPr lang="en">
                <a:solidFill>
                  <a:schemeClr val="dk1"/>
                </a:solidFill>
              </a:rPr>
              <a:t>, indicating the presence of follicular dendritic cells and active antigen presentation,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whereas </a:t>
            </a:r>
            <a:r>
              <a:rPr b="1" lang="en">
                <a:solidFill>
                  <a:schemeClr val="dk1"/>
                </a:solidFill>
              </a:rPr>
              <a:t>CD21⁻ DC-LAMP⁻ B-cell aggregates</a:t>
            </a:r>
            <a:r>
              <a:rPr lang="en">
                <a:solidFill>
                  <a:schemeClr val="dk1"/>
                </a:solidFill>
              </a:rPr>
              <a:t> represented </a:t>
            </a:r>
            <a:r>
              <a:rPr b="1" lang="en">
                <a:solidFill>
                  <a:schemeClr val="dk1"/>
                </a:solidFill>
              </a:rPr>
              <a:t>immature TLSs</a:t>
            </a:r>
            <a:r>
              <a:rPr lang="en">
                <a:solidFill>
                  <a:schemeClr val="dk1"/>
                </a:solidFill>
              </a:rPr>
              <a:t>, lacking this organized germinal-center-like structure.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distinction was clinically meaningful.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</a:t>
            </a:r>
            <a:r>
              <a:rPr b="1" lang="en">
                <a:solidFill>
                  <a:schemeClr val="dk1"/>
                </a:solidFill>
              </a:rPr>
              <a:t>MPR patients</a:t>
            </a:r>
            <a:r>
              <a:rPr lang="en">
                <a:solidFill>
                  <a:schemeClr val="dk1"/>
                </a:solidFill>
              </a:rPr>
              <a:t>, tumors frequently contained </a:t>
            </a:r>
            <a:r>
              <a:rPr b="1" lang="en">
                <a:solidFill>
                  <a:schemeClr val="dk1"/>
                </a:solidFill>
              </a:rPr>
              <a:t>mature TLSs</a:t>
            </a:r>
            <a:r>
              <a:rPr lang="en">
                <a:solidFill>
                  <a:schemeClr val="dk1"/>
                </a:solidFill>
              </a:rPr>
              <a:t>, while </a:t>
            </a:r>
            <a:r>
              <a:rPr b="1" lang="en">
                <a:solidFill>
                  <a:schemeClr val="dk1"/>
                </a:solidFill>
              </a:rPr>
              <a:t>non-MPR tumors</a:t>
            </a:r>
            <a:r>
              <a:rPr lang="en">
                <a:solidFill>
                  <a:schemeClr val="dk1"/>
                </a:solidFill>
              </a:rPr>
              <a:t> mostly showed </a:t>
            </a:r>
            <a:r>
              <a:rPr b="1" lang="en">
                <a:solidFill>
                  <a:schemeClr val="dk1"/>
                </a:solidFill>
              </a:rPr>
              <a:t>immature TLSs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demonstrates that not only the presence but also the </a:t>
            </a:r>
            <a:r>
              <a:rPr b="1" lang="en">
                <a:solidFill>
                  <a:schemeClr val="dk1"/>
                </a:solidFill>
              </a:rPr>
              <a:t>maturation state of TLSs</a:t>
            </a:r>
            <a:r>
              <a:rPr lang="en">
                <a:solidFill>
                  <a:schemeClr val="dk1"/>
                </a:solidFill>
              </a:rPr>
              <a:t> correlates strongly with treatment success — mature TLSs support ongoing local activation, whereas immature ones remain ineffective.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Consequently, TIME-BE tumors with mature TLSs exhibit </a:t>
            </a:r>
            <a:r>
              <a:rPr b="1" lang="en">
                <a:solidFill>
                  <a:schemeClr val="dk1"/>
                </a:solidFill>
              </a:rPr>
              <a:t>higher pathologic response rates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better recurrence-free survival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It’s also interesting that TLSs can play opposite roles in different contexts — driving autoimmunity in diseases like rheumatoid arthritis, yet promoting tumor control when formed inside cancers.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short, TIME-BE represents </a:t>
            </a:r>
            <a:r>
              <a:rPr b="1" lang="en">
                <a:solidFill>
                  <a:schemeClr val="dk1"/>
                </a:solidFill>
              </a:rPr>
              <a:t>immune success through structured coordination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Together with the cytotoxic TIME-NK subtype, it defines the “active” pole of the tumor-immune spectrum — and next, we’ll explore the opposite extreme, the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 subtype, where immune suppression dominates.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e419eb78e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e419eb78e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TIME-NK and TIME-BE represent immune-active environments that support anti-tumor response, not all immune infiltration is beneficial.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 subtype exemplifies a tumor microenvironment dominated by </a:t>
            </a:r>
            <a:r>
              <a:rPr b="1" lang="en">
                <a:solidFill>
                  <a:schemeClr val="dk1"/>
                </a:solidFill>
              </a:rPr>
              <a:t>regulatory T cells</a:t>
            </a:r>
            <a:r>
              <a:rPr lang="en">
                <a:solidFill>
                  <a:schemeClr val="dk1"/>
                </a:solidFill>
              </a:rPr>
              <a:t>, or </a:t>
            </a:r>
            <a:r>
              <a:rPr b="1" lang="en">
                <a:solidFill>
                  <a:schemeClr val="dk1"/>
                </a:solidFill>
              </a:rPr>
              <a:t>Tregs</a:t>
            </a:r>
            <a:r>
              <a:rPr lang="en">
                <a:solidFill>
                  <a:schemeClr val="dk1"/>
                </a:solidFill>
              </a:rPr>
              <a:t>, which suppress rather than stimulate immunity.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authors first noticed that patients within the TIME-Treg subtype showed a strong </a:t>
            </a:r>
            <a:r>
              <a:rPr b="1" lang="en">
                <a:solidFill>
                  <a:schemeClr val="dk1"/>
                </a:solidFill>
              </a:rPr>
              <a:t>negative correlation between Treg enrichment and MPR rate</a:t>
            </a:r>
            <a:r>
              <a:rPr lang="en">
                <a:solidFill>
                  <a:schemeClr val="dk1"/>
                </a:solidFill>
              </a:rPr>
              <a:t>, meaning that the more Tregs a tumor contained, the worse its pathologic response.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To explore this further, they dissected the </a:t>
            </a:r>
            <a:r>
              <a:rPr b="1" lang="en">
                <a:solidFill>
                  <a:schemeClr val="dk1"/>
                </a:solidFill>
              </a:rPr>
              <a:t>heterogeneity of Tregs</a:t>
            </a:r>
            <a:r>
              <a:rPr lang="en">
                <a:solidFill>
                  <a:schemeClr val="dk1"/>
                </a:solidFill>
              </a:rPr>
              <a:t> at single-cell resolution and identified </a:t>
            </a:r>
            <a:r>
              <a:rPr b="1" lang="en">
                <a:solidFill>
                  <a:schemeClr val="dk1"/>
                </a:solidFill>
              </a:rPr>
              <a:t>three major Treg subtypes</a:t>
            </a:r>
            <a:r>
              <a:rPr lang="en">
                <a:solidFill>
                  <a:schemeClr val="dk1"/>
                </a:solidFill>
              </a:rPr>
              <a:t> (Figure 5A):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proliferating Tregs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CCR8– Tregs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CCR8⁺ Tregs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Among these, </a:t>
            </a:r>
            <a:r>
              <a:rPr b="1" lang="en">
                <a:solidFill>
                  <a:schemeClr val="dk1"/>
                </a:solidFill>
              </a:rPr>
              <a:t>CCR8⁺ Tregs</a:t>
            </a:r>
            <a:r>
              <a:rPr lang="en">
                <a:solidFill>
                  <a:schemeClr val="dk1"/>
                </a:solidFill>
              </a:rPr>
              <a:t> expressed the highest levels of </a:t>
            </a:r>
            <a:r>
              <a:rPr b="1" lang="en">
                <a:solidFill>
                  <a:schemeClr val="dk1"/>
                </a:solidFill>
              </a:rPr>
              <a:t>FOXP3, IL2RA, and CTLA4</a:t>
            </a:r>
            <a:r>
              <a:rPr lang="en">
                <a:solidFill>
                  <a:schemeClr val="dk1"/>
                </a:solidFill>
              </a:rPr>
              <a:t>, as well as </a:t>
            </a:r>
            <a:r>
              <a:rPr b="1" lang="en">
                <a:solidFill>
                  <a:schemeClr val="dk1"/>
                </a:solidFill>
              </a:rPr>
              <a:t>TNFRSF4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TNFRSF18</a:t>
            </a:r>
            <a:r>
              <a:rPr lang="en">
                <a:solidFill>
                  <a:schemeClr val="dk1"/>
                </a:solidFill>
              </a:rPr>
              <a:t> — markers associated with strong suppressive activity.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profile closely matches CCR8⁺ Tregs previously reported in lung cancer and suggests that they represent the most </a:t>
            </a:r>
            <a:r>
              <a:rPr b="1" lang="en">
                <a:solidFill>
                  <a:schemeClr val="dk1"/>
                </a:solidFill>
              </a:rPr>
              <a:t>immunosuppressive Treg subset</a:t>
            </a:r>
            <a:r>
              <a:rPr lang="en">
                <a:solidFill>
                  <a:schemeClr val="dk1"/>
                </a:solidFill>
              </a:rPr>
              <a:t> in this context.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comparing across TIME subtypes, the distinction was clear (Figure 5B):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TIME-Teff</a:t>
            </a:r>
            <a:r>
              <a:rPr lang="en">
                <a:solidFill>
                  <a:schemeClr val="dk1"/>
                </a:solidFill>
              </a:rPr>
              <a:t> tumors contained more </a:t>
            </a:r>
            <a:r>
              <a:rPr b="1" lang="en">
                <a:solidFill>
                  <a:schemeClr val="dk1"/>
                </a:solidFill>
              </a:rPr>
              <a:t>CCR8– Tregs</a:t>
            </a:r>
            <a:r>
              <a:rPr lang="en">
                <a:solidFill>
                  <a:schemeClr val="dk1"/>
                </a:solidFill>
              </a:rPr>
              <a:t>, which are relatively less suppressive,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while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 tumors had higher proportions of both </a:t>
            </a:r>
            <a:r>
              <a:rPr b="1" lang="en">
                <a:solidFill>
                  <a:schemeClr val="dk1"/>
                </a:solidFill>
              </a:rPr>
              <a:t>CCR8⁺ Tregs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proliferating Tregs</a:t>
            </a:r>
            <a:r>
              <a:rPr lang="en">
                <a:solidFill>
                  <a:schemeClr val="dk1"/>
                </a:solidFill>
              </a:rPr>
              <a:t>, indicating an expanded, highly active regulatory compartment.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findings were confirmed by </a:t>
            </a:r>
            <a:r>
              <a:rPr b="1" lang="en">
                <a:solidFill>
                  <a:schemeClr val="dk1"/>
                </a:solidFill>
              </a:rPr>
              <a:t>multiplexed immunofluorescence (mIF)</a:t>
            </a:r>
            <a:r>
              <a:rPr lang="en">
                <a:solidFill>
                  <a:schemeClr val="dk1"/>
                </a:solidFill>
              </a:rPr>
              <a:t> staining of tumor samples (Figures 5C and 5D).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Patients with TIME-Treg showed a markedly increased number and proportion of </a:t>
            </a:r>
            <a:r>
              <a:rPr b="1" lang="en">
                <a:solidFill>
                  <a:schemeClr val="dk1"/>
                </a:solidFill>
              </a:rPr>
              <a:t>FOXP3⁺CCR8⁺ cells</a:t>
            </a:r>
            <a:r>
              <a:rPr lang="en">
                <a:solidFill>
                  <a:schemeClr val="dk1"/>
                </a:solidFill>
              </a:rPr>
              <a:t> within total Tregs, confirming the dominance of this highly suppressive subset in their tumors.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Together, these results reveal that not all Tregs are equal — </a:t>
            </a:r>
            <a:r>
              <a:rPr b="1" lang="en">
                <a:solidFill>
                  <a:schemeClr val="dk1"/>
                </a:solidFill>
              </a:rPr>
              <a:t>TIME-Teff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 harbor distinct Treg subpopulations with different suppressive capacities.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enrichment of </a:t>
            </a:r>
            <a:r>
              <a:rPr b="1" lang="en">
                <a:solidFill>
                  <a:schemeClr val="dk1"/>
                </a:solidFill>
              </a:rPr>
              <a:t>CCR8⁺ FOXP3⁺ Tregs</a:t>
            </a:r>
            <a:r>
              <a:rPr lang="en">
                <a:solidFill>
                  <a:schemeClr val="dk1"/>
                </a:solidFill>
              </a:rPr>
              <a:t> in TIME-Treg tumors likely explains their poor MPR rates and reduced recurrence-free survival.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contrast between effector-dominant and Treg-dominant microenvironments sets the stage for the next analysis — exploring how these immune states shape </a:t>
            </a:r>
            <a:r>
              <a:rPr b="1" lang="en">
                <a:solidFill>
                  <a:schemeClr val="dk1"/>
                </a:solidFill>
              </a:rPr>
              <a:t>T-cell differentiation and exhaustion trajectories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fe0f7f6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fe0f7f6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Having identified the cellular composition of TIME-Treg tumors, the authors next investigated </a:t>
            </a:r>
            <a:r>
              <a:rPr b="1" lang="en">
                <a:solidFill>
                  <a:schemeClr val="dk1"/>
                </a:solidFill>
              </a:rPr>
              <a:t>how T-cell clonal expansion differs between TIME-Teff and TIME-Treg patients.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To do this, they used </a:t>
            </a:r>
            <a:r>
              <a:rPr b="1" lang="en">
                <a:solidFill>
                  <a:schemeClr val="dk1"/>
                </a:solidFill>
              </a:rPr>
              <a:t>single-cell TCR-sequencing (scTCR-seq)</a:t>
            </a:r>
            <a:r>
              <a:rPr lang="en">
                <a:solidFill>
                  <a:schemeClr val="dk1"/>
                </a:solidFill>
              </a:rPr>
              <a:t> data from 214 patients to trace how individual T-cell clones expand within each immune context.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 first focused on </a:t>
            </a:r>
            <a:r>
              <a:rPr b="1" lang="en">
                <a:solidFill>
                  <a:schemeClr val="dk1"/>
                </a:solidFill>
              </a:rPr>
              <a:t>CD8⁺ T cells</a:t>
            </a:r>
            <a:r>
              <a:rPr lang="en">
                <a:solidFill>
                  <a:schemeClr val="dk1"/>
                </a:solidFill>
              </a:rPr>
              <a:t> and defined </a:t>
            </a:r>
            <a:r>
              <a:rPr i="1" lang="en">
                <a:solidFill>
                  <a:schemeClr val="dk1"/>
                </a:solidFill>
              </a:rPr>
              <a:t>clonally expanded</a:t>
            </a:r>
            <a:r>
              <a:rPr lang="en">
                <a:solidFill>
                  <a:schemeClr val="dk1"/>
                </a:solidFill>
              </a:rPr>
              <a:t> clones as those containing at least three cells with the same TCR sequence.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Among these, they identified a subset of </a:t>
            </a:r>
            <a:r>
              <a:rPr b="1" lang="en">
                <a:solidFill>
                  <a:schemeClr val="dk1"/>
                </a:solidFill>
              </a:rPr>
              <a:t>tumor-antigen-specific clones</a:t>
            </a:r>
            <a:r>
              <a:rPr lang="en">
                <a:solidFill>
                  <a:schemeClr val="dk1"/>
                </a:solidFill>
              </a:rPr>
              <a:t>, which they called </a:t>
            </a:r>
            <a:r>
              <a:rPr b="1" lang="en">
                <a:solidFill>
                  <a:schemeClr val="dk1"/>
                </a:solidFill>
              </a:rPr>
              <a:t>Tex-relevant cells</a:t>
            </a:r>
            <a:r>
              <a:rPr lang="en">
                <a:solidFill>
                  <a:schemeClr val="dk1"/>
                </a:solidFill>
              </a:rPr>
              <a:t> (Figure 5E).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group includes both </a:t>
            </a:r>
            <a:r>
              <a:rPr b="1" lang="en">
                <a:solidFill>
                  <a:schemeClr val="dk1"/>
                </a:solidFill>
              </a:rPr>
              <a:t>terminally exhausted Tex cells</a:t>
            </a:r>
            <a:r>
              <a:rPr lang="en">
                <a:solidFill>
                  <a:schemeClr val="dk1"/>
                </a:solidFill>
              </a:rPr>
              <a:t> and their </a:t>
            </a:r>
            <a:r>
              <a:rPr b="1" lang="en">
                <a:solidFill>
                  <a:schemeClr val="dk1"/>
                </a:solidFill>
              </a:rPr>
              <a:t>precursor exhausted Texp cells</a:t>
            </a:r>
            <a:r>
              <a:rPr lang="en">
                <a:solidFill>
                  <a:schemeClr val="dk1"/>
                </a:solidFill>
              </a:rPr>
              <a:t> that share identical TCRs but differ in transcriptional state.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other words, Texp cells are </a:t>
            </a:r>
            <a:r>
              <a:rPr i="1" lang="en">
                <a:solidFill>
                  <a:schemeClr val="dk1"/>
                </a:solidFill>
              </a:rPr>
              <a:t>younger siblings</a:t>
            </a:r>
            <a:r>
              <a:rPr lang="en">
                <a:solidFill>
                  <a:schemeClr val="dk1"/>
                </a:solidFill>
              </a:rPr>
              <a:t> of Tex cells — still functional, expressing </a:t>
            </a:r>
            <a:r>
              <a:rPr b="1" lang="en">
                <a:solidFill>
                  <a:schemeClr val="dk1"/>
                </a:solidFill>
              </a:rPr>
              <a:t>GZMK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IL7R</a:t>
            </a:r>
            <a:r>
              <a:rPr lang="en">
                <a:solidFill>
                  <a:schemeClr val="dk1"/>
                </a:solidFill>
              </a:rPr>
              <a:t>, but not yet expressing high levels of checkpoint genes such as </a:t>
            </a:r>
            <a:r>
              <a:rPr i="1" lang="en">
                <a:solidFill>
                  <a:schemeClr val="dk1"/>
                </a:solidFill>
              </a:rPr>
              <a:t>PDCD1, and LAG3 like exhausted T cells.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By contrast, Tex cells represent the </a:t>
            </a:r>
            <a:r>
              <a:rPr b="1" lang="en">
                <a:solidFill>
                  <a:schemeClr val="dk1"/>
                </a:solidFill>
              </a:rPr>
              <a:t>terminally differentiated, antigen-specific exhausted T cells</a:t>
            </a:r>
            <a:r>
              <a:rPr lang="en">
                <a:solidFill>
                  <a:schemeClr val="dk1"/>
                </a:solidFill>
              </a:rPr>
              <a:t> that have lost their effector function.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comparing patients (Figures 5G–K), </a:t>
            </a:r>
            <a:r>
              <a:rPr b="1" lang="en">
                <a:solidFill>
                  <a:schemeClr val="dk1"/>
                </a:solidFill>
              </a:rPr>
              <a:t>TIME-Teff tumors</a:t>
            </a:r>
            <a:r>
              <a:rPr lang="en">
                <a:solidFill>
                  <a:schemeClr val="dk1"/>
                </a:solidFill>
              </a:rPr>
              <a:t> contained a </a:t>
            </a:r>
            <a:r>
              <a:rPr b="1" lang="en">
                <a:solidFill>
                  <a:schemeClr val="dk1"/>
                </a:solidFill>
              </a:rPr>
              <a:t>higher proportion of Texp cells</a:t>
            </a:r>
            <a:r>
              <a:rPr lang="en">
                <a:solidFill>
                  <a:schemeClr val="dk1"/>
                </a:solidFill>
              </a:rPr>
              <a:t> among total Tex-relevant cells,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whereas </a:t>
            </a:r>
            <a:r>
              <a:rPr b="1" lang="en">
                <a:solidFill>
                  <a:schemeClr val="dk1"/>
                </a:solidFill>
              </a:rPr>
              <a:t>TIME-Treg tumors</a:t>
            </a:r>
            <a:r>
              <a:rPr lang="en">
                <a:solidFill>
                  <a:schemeClr val="dk1"/>
                </a:solidFill>
              </a:rPr>
              <a:t> showed a </a:t>
            </a:r>
            <a:r>
              <a:rPr b="1" lang="en">
                <a:solidFill>
                  <a:schemeClr val="dk1"/>
                </a:solidFill>
              </a:rPr>
              <a:t>greater fraction of terminally exhausted Tex cells</a:t>
            </a:r>
            <a:r>
              <a:rPr lang="en">
                <a:solidFill>
                  <a:schemeClr val="dk1"/>
                </a:solidFill>
              </a:rPr>
              <a:t>, consistent with accelerated exhaustion in suppressive environments.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These differences align with therapeutic outcome: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patients enriched in </a:t>
            </a:r>
            <a:r>
              <a:rPr b="1" lang="en">
                <a:solidFill>
                  <a:schemeClr val="dk1"/>
                </a:solidFill>
              </a:rPr>
              <a:t>Texp cells</a:t>
            </a:r>
            <a:r>
              <a:rPr lang="en">
                <a:solidFill>
                  <a:schemeClr val="dk1"/>
                </a:solidFill>
              </a:rPr>
              <a:t> tended to achieve </a:t>
            </a:r>
            <a:r>
              <a:rPr b="1" lang="en">
                <a:solidFill>
                  <a:schemeClr val="dk1"/>
                </a:solidFill>
              </a:rPr>
              <a:t>higher MPR rates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while those with more </a:t>
            </a:r>
            <a:r>
              <a:rPr b="1" lang="en">
                <a:solidFill>
                  <a:schemeClr val="dk1"/>
                </a:solidFill>
              </a:rPr>
              <a:t>terminally exhausted Tex cells</a:t>
            </a:r>
            <a:r>
              <a:rPr lang="en">
                <a:solidFill>
                  <a:schemeClr val="dk1"/>
                </a:solidFill>
              </a:rPr>
              <a:t> showed </a:t>
            </a:r>
            <a:r>
              <a:rPr b="1" lang="en">
                <a:solidFill>
                  <a:schemeClr val="dk1"/>
                </a:solidFill>
              </a:rPr>
              <a:t>lower MPR rates</a:t>
            </a:r>
            <a:r>
              <a:rPr lang="en">
                <a:solidFill>
                  <a:schemeClr val="dk1"/>
                </a:solidFill>
              </a:rPr>
              <a:t> and poor RFS.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addition, the authors also analyzed </a:t>
            </a:r>
            <a:r>
              <a:rPr b="1" lang="en">
                <a:solidFill>
                  <a:schemeClr val="dk1"/>
                </a:solidFill>
              </a:rPr>
              <a:t>CCR8⁺ Treg clonal expansion</a:t>
            </a:r>
            <a:r>
              <a:rPr lang="en">
                <a:solidFill>
                  <a:schemeClr val="dk1"/>
                </a:solidFill>
              </a:rPr>
              <a:t> (Fig. 5H–I).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Expanded CCR8⁺ Tregs — defined as clones with at least three cells per TCR — were </a:t>
            </a:r>
            <a:r>
              <a:rPr b="1" lang="en">
                <a:solidFill>
                  <a:schemeClr val="dk1"/>
                </a:solidFill>
              </a:rPr>
              <a:t>more numerous and more clonally expanded in TIME-Treg</a:t>
            </a:r>
            <a:r>
              <a:rPr lang="en">
                <a:solidFill>
                  <a:schemeClr val="dk1"/>
                </a:solidFill>
              </a:rPr>
              <a:t> than in TIME-Teff tumors.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parallel expansion of both </a:t>
            </a:r>
            <a:r>
              <a:rPr b="1" lang="en">
                <a:solidFill>
                  <a:schemeClr val="dk1"/>
                </a:solidFill>
              </a:rPr>
              <a:t>terminally exhausted CD8 T cells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suppressive CCR8⁺ Tregs</a:t>
            </a:r>
            <a:r>
              <a:rPr lang="en">
                <a:solidFill>
                  <a:schemeClr val="dk1"/>
                </a:solidFill>
              </a:rPr>
              <a:t> provides a mechanistic explanation for the </a:t>
            </a:r>
            <a:r>
              <a:rPr b="1" lang="en">
                <a:solidFill>
                  <a:schemeClr val="dk1"/>
                </a:solidFill>
              </a:rPr>
              <a:t>low response rates</a:t>
            </a:r>
            <a:r>
              <a:rPr lang="en">
                <a:solidFill>
                  <a:schemeClr val="dk1"/>
                </a:solidFill>
              </a:rPr>
              <a:t> in TIME-Treg patients.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Altogether, these data reveal that distinct immune-cell expansion programs like precursor exhausted Texp growth in TIME-Teff versus terminally exhausted Tex and Treg expansion in TIME-Treg — directly correspond to their contrasting pathologic response rates.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Building on this, the authors next compared these expansion patterns across all MPR and non-MPR patients, to determine whether immune heterogeneity persists even among those who fail to achieve MPR.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e419eb78e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e419eb78e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Given the crucial role of T cells in immunotherapy response, the authors next examined </a:t>
            </a:r>
            <a:r>
              <a:rPr b="1" lang="en">
                <a:solidFill>
                  <a:schemeClr val="dk1"/>
                </a:solidFill>
              </a:rPr>
              <a:t>how T-cell and Treg clonal expansion patterns vary across patients who did and did not achieve MPR</a:t>
            </a:r>
            <a:r>
              <a:rPr lang="en">
                <a:solidFill>
                  <a:schemeClr val="dk1"/>
                </a:solidFill>
              </a:rPr>
              <a:t> (Figure 6A).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goal was to understand whether all non-responders share the same immune defect, or if there are distinct immune signatures even among non-MPR patients.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analysis began with </a:t>
            </a:r>
            <a:r>
              <a:rPr b="1" lang="en">
                <a:solidFill>
                  <a:schemeClr val="dk1"/>
                </a:solidFill>
              </a:rPr>
              <a:t>Tex-relevant CD8⁺ T cells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expanded CCR8⁺ Tregs</a:t>
            </a:r>
            <a:r>
              <a:rPr lang="en">
                <a:solidFill>
                  <a:schemeClr val="dk1"/>
                </a:solidFill>
              </a:rPr>
              <a:t> (Figures 6B and 6C).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Patients with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 tumors showed the highest numbers of both Tex-relevant clonotypes and expanded CCR8⁺ Treg clonotypes — indicating that these tumors contain numerous antigen-specific T cell clones but also strong regulatory expansion that likely suppresses their activity.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systematically compare non-MPR patients, the authors ranked all patients by the number of expanded CCR8⁺ Treg clonotypes and defined the </a:t>
            </a:r>
            <a:r>
              <a:rPr b="1" lang="en">
                <a:solidFill>
                  <a:schemeClr val="dk1"/>
                </a:solidFill>
              </a:rPr>
              <a:t>top quartile (R9)</a:t>
            </a:r>
            <a:r>
              <a:rPr lang="en">
                <a:solidFill>
                  <a:schemeClr val="dk1"/>
                </a:solidFill>
              </a:rPr>
              <a:t> as </a:t>
            </a:r>
            <a:r>
              <a:rPr b="1" lang="en">
                <a:solidFill>
                  <a:schemeClr val="dk1"/>
                </a:solidFill>
              </a:rPr>
              <a:t>Treg^hi non-MPR patients</a:t>
            </a:r>
            <a:r>
              <a:rPr lang="en">
                <a:solidFill>
                  <a:schemeClr val="dk1"/>
                </a:solidFill>
              </a:rPr>
              <a:t> and the rest as </a:t>
            </a:r>
            <a:r>
              <a:rPr b="1" lang="en">
                <a:solidFill>
                  <a:schemeClr val="dk1"/>
                </a:solidFill>
              </a:rPr>
              <a:t>Treg^low non-MPR patients</a:t>
            </a:r>
            <a:r>
              <a:rPr lang="en">
                <a:solidFill>
                  <a:schemeClr val="dk1"/>
                </a:solidFill>
              </a:rPr>
              <a:t> (Figure 6D).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total, they identified </a:t>
            </a:r>
            <a:r>
              <a:rPr b="1" lang="en">
                <a:solidFill>
                  <a:schemeClr val="dk1"/>
                </a:solidFill>
              </a:rPr>
              <a:t>42 Treg^hi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51 Treg^low non-MPR patients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On average, Treg^hi patients had </a:t>
            </a:r>
            <a:r>
              <a:rPr b="1" lang="en">
                <a:solidFill>
                  <a:schemeClr val="dk1"/>
                </a:solidFill>
              </a:rPr>
              <a:t>~21 expanded CCR8⁺ Treg clonotypes</a:t>
            </a:r>
            <a:r>
              <a:rPr lang="en">
                <a:solidFill>
                  <a:schemeClr val="dk1"/>
                </a:solidFill>
              </a:rPr>
              <a:t>, compared with only </a:t>
            </a:r>
            <a:r>
              <a:rPr b="1" lang="en">
                <a:solidFill>
                  <a:schemeClr val="dk1"/>
                </a:solidFill>
              </a:rPr>
              <a:t>1–2 clonotypes</a:t>
            </a:r>
            <a:r>
              <a:rPr lang="en">
                <a:solidFill>
                  <a:schemeClr val="dk1"/>
                </a:solidFill>
              </a:rPr>
              <a:t> in MPR and Treg^low non-MPR patients.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Interestingly, these Treg^hi non-MPR cases were not limited to the TIME-Treg group — they appeared across all five TIME subtypes (Figure 6E), highlighting that high Treg expansion is a pan-subtype phenomenon.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Functionally, these two non-MPR groups showed distinct T-cell profiles (Figures 6F–K).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Treg^hi non-MPR patients</a:t>
            </a:r>
            <a:r>
              <a:rPr lang="en">
                <a:solidFill>
                  <a:schemeClr val="dk1"/>
                </a:solidFill>
              </a:rPr>
              <a:t> had the </a:t>
            </a:r>
            <a:r>
              <a:rPr b="1" lang="en">
                <a:solidFill>
                  <a:schemeClr val="dk1"/>
                </a:solidFill>
              </a:rPr>
              <a:t>highest number of Tex-relevant clonotypes</a:t>
            </a:r>
            <a:r>
              <a:rPr lang="en">
                <a:solidFill>
                  <a:schemeClr val="dk1"/>
                </a:solidFill>
              </a:rPr>
              <a:t> but the </a:t>
            </a:r>
            <a:r>
              <a:rPr b="1" lang="en">
                <a:solidFill>
                  <a:schemeClr val="dk1"/>
                </a:solidFill>
              </a:rPr>
              <a:t>lowest proportion of Texp cells</a:t>
            </a:r>
            <a:r>
              <a:rPr lang="en">
                <a:solidFill>
                  <a:schemeClr val="dk1"/>
                </a:solidFill>
              </a:rPr>
              <a:t> within that pool, indicating that most antigen-specific T cells had already transitioned to terminal exhaustion.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They also showed marked </a:t>
            </a:r>
            <a:r>
              <a:rPr b="1" lang="en">
                <a:solidFill>
                  <a:schemeClr val="dk1"/>
                </a:solidFill>
              </a:rPr>
              <a:t>CCR8⁺ Treg clonal expansion</a:t>
            </a:r>
            <a:r>
              <a:rPr lang="en">
                <a:solidFill>
                  <a:schemeClr val="dk1"/>
                </a:solidFill>
              </a:rPr>
              <a:t>, which likely reinforces this suppression.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contrast, </a:t>
            </a:r>
            <a:r>
              <a:rPr b="1" lang="en">
                <a:solidFill>
                  <a:schemeClr val="dk1"/>
                </a:solidFill>
              </a:rPr>
              <a:t>Treg^low non-MPR patients</a:t>
            </a:r>
            <a:r>
              <a:rPr lang="en">
                <a:solidFill>
                  <a:schemeClr val="dk1"/>
                </a:solidFill>
              </a:rPr>
              <a:t> resembled MPR responders — they had similar numbers of Tex-relevant clonotypes but somewhat reduced expansion and moderately higher CCR8⁺ Treg proportions.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Together, these results demonstrate that </a:t>
            </a:r>
            <a:r>
              <a:rPr b="1" lang="en">
                <a:solidFill>
                  <a:schemeClr val="dk1"/>
                </a:solidFill>
              </a:rPr>
              <a:t>non-MPR patients are not immunologically homogeneous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Some fail therapy because of dominant Treg expansion and T-cell exhaustion like Treg^hi non-MPR case,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while others retain a more balanced immune landscape like Treg^low non-MPR patients but still show reduced T cell expansion compared to responders.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heterogeneity suggests that multiple immune failure modes can lead to non-response to PD-1 blockade.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With this stratification established, the next analysis examined how these immune variables such as cytotoxic activity, T-cell exhaustion, and Treg abundance — relate quantitatively to </a:t>
            </a:r>
            <a:r>
              <a:rPr b="1" lang="en">
                <a:solidFill>
                  <a:schemeClr val="dk1"/>
                </a:solidFill>
              </a:rPr>
              <a:t>recurrence-free survival</a:t>
            </a:r>
            <a:r>
              <a:rPr lang="en">
                <a:solidFill>
                  <a:schemeClr val="dk1"/>
                </a:solidFill>
              </a:rPr>
              <a:t> using Cox regression.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e0f7f6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fe0f7f6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Before diving into the survival results, I’ll briefly explain what Cox proportional-hazard analysis is.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a model that estimates how much each variable affects recurrence risk over time.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output is a hazard ratio that values below 1 indicate protection, while values above 1 indicate higher risk.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So when we see a hazard ratio of 0.5 for Texp in this figure, that means higher Texp fractions cut recurrence risk by about half.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87137dd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87137dd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now that we understand what a Cox proportional-hazard analysis does —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essentially quantifying how each immune or clinical variable affects recurrence risk over time —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look at how the authors actually applied this model to their NSCLC patient cohort.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Although neoadjuvant immunotherapy has significantly improved outcomes for patients with locally advanced NSCLC, </a:t>
            </a:r>
            <a:r>
              <a:rPr b="1" lang="en">
                <a:solidFill>
                  <a:schemeClr val="dk1"/>
                </a:solidFill>
              </a:rPr>
              <a:t>a subset of patients still experience disease recurrence after surgery</a:t>
            </a:r>
            <a:r>
              <a:rPr lang="en">
                <a:solidFill>
                  <a:schemeClr val="dk1"/>
                </a:solidFill>
              </a:rPr>
              <a:t> — especially those who fail to achieve major pathologic response (MPR).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To identify </a:t>
            </a:r>
            <a:r>
              <a:rPr b="1" lang="en">
                <a:solidFill>
                  <a:schemeClr val="dk1"/>
                </a:solidFill>
              </a:rPr>
              <a:t>immune features associated with recurrence-free survival (RFS)</a:t>
            </a:r>
            <a:r>
              <a:rPr lang="en">
                <a:solidFill>
                  <a:schemeClr val="dk1"/>
                </a:solidFill>
              </a:rPr>
              <a:t>, the authors analyzed data from 159 of the 222 patients, with a median follow-up of about 19 months (Figure 7A).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comparing RFS across the five TIME subtypes, a clear pattern emerged: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TIME-NK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TIME-Teff</a:t>
            </a:r>
            <a:r>
              <a:rPr lang="en">
                <a:solidFill>
                  <a:schemeClr val="dk1"/>
                </a:solidFill>
              </a:rPr>
              <a:t> patients — both characterized by cytotoxic and effector activity — showed the </a:t>
            </a:r>
            <a:r>
              <a:rPr b="1" lang="en">
                <a:solidFill>
                  <a:schemeClr val="dk1"/>
                </a:solidFill>
              </a:rPr>
              <a:t>lowest recurrence risk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contrast,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TIME-Mye</a:t>
            </a:r>
            <a:r>
              <a:rPr lang="en">
                <a:solidFill>
                  <a:schemeClr val="dk1"/>
                </a:solidFill>
              </a:rPr>
              <a:t> patients exhibited </a:t>
            </a:r>
            <a:r>
              <a:rPr b="1" lang="en">
                <a:solidFill>
                  <a:schemeClr val="dk1"/>
                </a:solidFill>
              </a:rPr>
              <a:t>shorter RFS</a:t>
            </a:r>
            <a:r>
              <a:rPr lang="en">
                <a:solidFill>
                  <a:schemeClr val="dk1"/>
                </a:solidFill>
              </a:rPr>
              <a:t>, consistent with their immunosuppressive profiles.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suggests that the same immune architectures that determine pathologic response also influence long-term clinical outcome.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quantify these effects, the authors performed a </a:t>
            </a:r>
            <a:r>
              <a:rPr b="1" lang="en">
                <a:solidFill>
                  <a:schemeClr val="dk1"/>
                </a:solidFill>
              </a:rPr>
              <a:t>univariate Cox proportional-hazard (Cox-ph) analysis</a:t>
            </a:r>
            <a:r>
              <a:rPr lang="en">
                <a:solidFill>
                  <a:schemeClr val="dk1"/>
                </a:solidFill>
              </a:rPr>
              <a:t> on both clinical and immune parameters (Figure 7B).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Among clinical variables, the </a:t>
            </a:r>
            <a:r>
              <a:rPr b="1" lang="en">
                <a:solidFill>
                  <a:schemeClr val="dk1"/>
                </a:solidFill>
              </a:rPr>
              <a:t>pathologic response rate (PRR)</a:t>
            </a:r>
            <a:r>
              <a:rPr lang="en">
                <a:solidFill>
                  <a:schemeClr val="dk1"/>
                </a:solidFill>
              </a:rPr>
              <a:t> was strongly associated with better RFS — confirming that deeper tumor regression translates to longer remission.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Interestingly, histological subtype (LUAD vs LUSC) did not significantly change recurrence risk once immune context was considered.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Among immune-cell features, several stood out.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First, the </a:t>
            </a:r>
            <a:r>
              <a:rPr b="1" lang="en">
                <a:solidFill>
                  <a:schemeClr val="dk1"/>
                </a:solidFill>
              </a:rPr>
              <a:t>number of expanded CCR8⁺ Treg clonotypes</a:t>
            </a:r>
            <a:r>
              <a:rPr lang="en">
                <a:solidFill>
                  <a:schemeClr val="dk1"/>
                </a:solidFill>
              </a:rPr>
              <a:t> was significantly correlated with </a:t>
            </a:r>
            <a:r>
              <a:rPr b="1" lang="en">
                <a:solidFill>
                  <a:schemeClr val="dk1"/>
                </a:solidFill>
              </a:rPr>
              <a:t>increased recurrence risk</a:t>
            </a:r>
            <a:r>
              <a:rPr lang="en">
                <a:solidFill>
                  <a:schemeClr val="dk1"/>
                </a:solidFill>
              </a:rPr>
              <a:t>, while the number of Tex-relevant clonotypes was not (Figure 7B).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fact, patients in the top quartile for CCR8⁺ Treg expansion had notably poorer RFS, emphasizing the prognostic weight of regulatory T-cell dominance.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Conversely, the </a:t>
            </a:r>
            <a:r>
              <a:rPr b="1" lang="en">
                <a:solidFill>
                  <a:schemeClr val="dk1"/>
                </a:solidFill>
              </a:rPr>
              <a:t>proportion of Texp cells within Tex-relevant cells</a:t>
            </a:r>
            <a:r>
              <a:rPr lang="en">
                <a:solidFill>
                  <a:schemeClr val="dk1"/>
                </a:solidFill>
              </a:rPr>
              <a:t> emerged as the </a:t>
            </a:r>
            <a:r>
              <a:rPr b="1" lang="en">
                <a:solidFill>
                  <a:schemeClr val="dk1"/>
                </a:solidFill>
              </a:rPr>
              <a:t>strongest protective factor</a:t>
            </a:r>
            <a:r>
              <a:rPr lang="en">
                <a:solidFill>
                  <a:schemeClr val="dk1"/>
                </a:solidFill>
              </a:rPr>
              <a:t> for recurrence.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the same way, a higher </a:t>
            </a:r>
            <a:r>
              <a:rPr b="1" lang="en">
                <a:solidFill>
                  <a:schemeClr val="dk1"/>
                </a:solidFill>
              </a:rPr>
              <a:t>fraction of CCR8⁺ Tregs among total Tregs</a:t>
            </a:r>
            <a:r>
              <a:rPr lang="en">
                <a:solidFill>
                  <a:schemeClr val="dk1"/>
                </a:solidFill>
              </a:rPr>
              <a:t> independently predicted shorter RFS (Figure 7D).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Together, these results show that </a:t>
            </a:r>
            <a:r>
              <a:rPr b="1" lang="en">
                <a:solidFill>
                  <a:schemeClr val="dk1"/>
                </a:solidFill>
              </a:rPr>
              <a:t>cytotoxic competence and regulatory suppression act as opposing forces</a:t>
            </a:r>
            <a:r>
              <a:rPr lang="en">
                <a:solidFill>
                  <a:schemeClr val="dk1"/>
                </a:solidFill>
              </a:rPr>
              <a:t> shaping long-term survival: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expansion of precursor exhausted Texp cells protects against relapse,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whereas clonal proliferation of CCR8⁺ Tregs increases recurrence risk.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short, the immune architecture seen at resection — not just tumor regression — carries lasting prognostic value after neoadjuvant PD-1 blockade.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87137dd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987137dd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of these findings come together into a unified conceptual model that links the </a:t>
            </a:r>
            <a:r>
              <a:rPr b="1" lang="en">
                <a:solidFill>
                  <a:schemeClr val="dk1"/>
                </a:solidFill>
              </a:rPr>
              <a:t>tumor immune microenvironment (TIME)</a:t>
            </a:r>
            <a:r>
              <a:rPr lang="en">
                <a:solidFill>
                  <a:schemeClr val="dk1"/>
                </a:solidFill>
              </a:rPr>
              <a:t> to both </a:t>
            </a:r>
            <a:r>
              <a:rPr b="1" lang="en">
                <a:solidFill>
                  <a:schemeClr val="dk1"/>
                </a:solidFill>
              </a:rPr>
              <a:t>pathologic response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long-term recurrence outcomes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left side of this spectrum are the </a:t>
            </a:r>
            <a:r>
              <a:rPr b="1" lang="en">
                <a:solidFill>
                  <a:schemeClr val="dk1"/>
                </a:solidFill>
              </a:rPr>
              <a:t>immune-activated subtypes</a:t>
            </a:r>
            <a:r>
              <a:rPr lang="en">
                <a:solidFill>
                  <a:schemeClr val="dk1"/>
                </a:solidFill>
              </a:rPr>
              <a:t> — </a:t>
            </a:r>
            <a:r>
              <a:rPr b="1" lang="en">
                <a:solidFill>
                  <a:schemeClr val="dk1"/>
                </a:solidFill>
              </a:rPr>
              <a:t>TIME-NK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TIME-Teff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These tumors are dominated by </a:t>
            </a:r>
            <a:r>
              <a:rPr b="1" lang="en">
                <a:solidFill>
                  <a:schemeClr val="dk1"/>
                </a:solidFill>
              </a:rPr>
              <a:t>cytotoxic and effector T cells</a:t>
            </a:r>
            <a:r>
              <a:rPr lang="en">
                <a:solidFill>
                  <a:schemeClr val="dk1"/>
                </a:solidFill>
              </a:rPr>
              <a:t>, and in many cases, </a:t>
            </a:r>
            <a:r>
              <a:rPr b="1" lang="en">
                <a:solidFill>
                  <a:schemeClr val="dk1"/>
                </a:solidFill>
              </a:rPr>
              <a:t>mature TLS formation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They maintain a high proportion of </a:t>
            </a:r>
            <a:r>
              <a:rPr b="1" lang="en">
                <a:solidFill>
                  <a:schemeClr val="dk1"/>
                </a:solidFill>
              </a:rPr>
              <a:t>Texp cells</a:t>
            </a:r>
            <a:r>
              <a:rPr lang="en">
                <a:solidFill>
                  <a:schemeClr val="dk1"/>
                </a:solidFill>
              </a:rPr>
              <a:t>, reflecting active and effective anti-tumor immunity.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As a result, they achieve </a:t>
            </a:r>
            <a:r>
              <a:rPr b="1" lang="en">
                <a:solidFill>
                  <a:schemeClr val="dk1"/>
                </a:solidFill>
              </a:rPr>
              <a:t>major pathologic responses (MPR)</a:t>
            </a:r>
            <a:r>
              <a:rPr lang="en">
                <a:solidFill>
                  <a:schemeClr val="dk1"/>
                </a:solidFill>
              </a:rPr>
              <a:t> after PD-1 blockade and exhibit </a:t>
            </a:r>
            <a:r>
              <a:rPr b="1" lang="en">
                <a:solidFill>
                  <a:schemeClr val="dk1"/>
                </a:solidFill>
              </a:rPr>
              <a:t>prolonged recurrence-free survival (RFS)</a:t>
            </a:r>
            <a:r>
              <a:rPr lang="en">
                <a:solidFill>
                  <a:schemeClr val="dk1"/>
                </a:solidFill>
              </a:rPr>
              <a:t> after surgery.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 the opposite end lie the </a:t>
            </a:r>
            <a:r>
              <a:rPr b="1" lang="en">
                <a:solidFill>
                  <a:schemeClr val="dk1"/>
                </a:solidFill>
              </a:rPr>
              <a:t>immune-suppressive subtypes</a:t>
            </a:r>
            <a:r>
              <a:rPr lang="en">
                <a:solidFill>
                  <a:schemeClr val="dk1"/>
                </a:solidFill>
              </a:rPr>
              <a:t>, such as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TIME-Mye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These are characterized by </a:t>
            </a:r>
            <a:r>
              <a:rPr b="1" lang="en">
                <a:solidFill>
                  <a:schemeClr val="dk1"/>
                </a:solidFill>
              </a:rPr>
              <a:t>expanded CCR8⁺ FOXP3⁺ Tregs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terminally exhausted CD8⁺ T cells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lack of TLS maturation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Such tumors rarely reach MPR and tend to relapse earlier, resulting in </a:t>
            </a:r>
            <a:r>
              <a:rPr b="1" lang="en">
                <a:solidFill>
                  <a:schemeClr val="dk1"/>
                </a:solidFill>
              </a:rPr>
              <a:t>shorter RFS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these cases, the immune response is not absent — it’s </a:t>
            </a:r>
            <a:r>
              <a:rPr b="1" lang="en">
                <a:solidFill>
                  <a:schemeClr val="dk1"/>
                </a:solidFill>
              </a:rPr>
              <a:t>actively suppressed</a:t>
            </a:r>
            <a:r>
              <a:rPr lang="en">
                <a:solidFill>
                  <a:schemeClr val="dk1"/>
                </a:solidFill>
              </a:rPr>
              <a:t> and diverted into a dysfunctional state.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essence, this study defines a </a:t>
            </a:r>
            <a:r>
              <a:rPr b="1" lang="en">
                <a:solidFill>
                  <a:schemeClr val="dk1"/>
                </a:solidFill>
              </a:rPr>
              <a:t>continuum — or “TIME spectrum” —</a:t>
            </a:r>
            <a:r>
              <a:rPr lang="en">
                <a:solidFill>
                  <a:schemeClr val="dk1"/>
                </a:solidFill>
              </a:rPr>
              <a:t> where the immune landscape transitions from activation to suppression.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position of each patient along this axis determines both their </a:t>
            </a:r>
            <a:r>
              <a:rPr b="1" lang="en">
                <a:solidFill>
                  <a:schemeClr val="dk1"/>
                </a:solidFill>
              </a:rPr>
              <a:t>initial therapeutic response (MPR)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long-term recurrence risk (RFS)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integrated model has important clinical implications:</a:t>
            </a:r>
            <a:endParaRPr>
              <a:solidFill>
                <a:schemeClr val="dk1"/>
              </a:solidFill>
            </a:endParaRPr>
          </a:p>
          <a:p>
            <a:pPr indent="-298450" lvl="0" marL="838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 suggests that </a:t>
            </a:r>
            <a:r>
              <a:rPr b="1" lang="en">
                <a:solidFill>
                  <a:schemeClr val="dk1"/>
                </a:solidFill>
              </a:rPr>
              <a:t>profiling the tumor immune composition before treatment</a:t>
            </a:r>
            <a:r>
              <a:rPr lang="en">
                <a:solidFill>
                  <a:schemeClr val="dk1"/>
                </a:solidFill>
              </a:rPr>
              <a:t> could help predict which patients are most likely to benefit from PD-1 blockade.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838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 also highlights potential </a:t>
            </a:r>
            <a:r>
              <a:rPr b="1" lang="en">
                <a:solidFill>
                  <a:schemeClr val="dk1"/>
                </a:solidFill>
              </a:rPr>
              <a:t>targetable resistance mechanisms</a:t>
            </a:r>
            <a:r>
              <a:rPr lang="en">
                <a:solidFill>
                  <a:schemeClr val="dk1"/>
                </a:solidFill>
              </a:rPr>
              <a:t> — for instance, blocking </a:t>
            </a:r>
            <a:r>
              <a:rPr b="1" lang="en">
                <a:solidFill>
                  <a:schemeClr val="dk1"/>
                </a:solidFill>
              </a:rPr>
              <a:t>CCR8⁺ Tregs</a:t>
            </a:r>
            <a:r>
              <a:rPr lang="en">
                <a:solidFill>
                  <a:schemeClr val="dk1"/>
                </a:solidFill>
              </a:rPr>
              <a:t> or restoring effector T-cell function could improve responses in immunosuppressive TIME contexts.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Ultimately, this study shows that the tumor microenvironment is not a static feature but a </a:t>
            </a:r>
            <a:r>
              <a:rPr b="1" lang="en">
                <a:solidFill>
                  <a:schemeClr val="dk1"/>
                </a:solidFill>
              </a:rPr>
              <a:t>dynamic spectrum of immune states</a:t>
            </a:r>
            <a:r>
              <a:rPr lang="en">
                <a:solidFill>
                  <a:schemeClr val="dk1"/>
                </a:solidFill>
              </a:rPr>
              <a:t> — and understanding where a patient’s tumor lies on this spectrum may guide more personalized immunotherapy strategies.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8021b8e2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8021b8e2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87137dd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87137dd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Alright, to wrap up — let’s take a step back and summarize what this study really tells us.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first key message is about </a:t>
            </a:r>
            <a:r>
              <a:rPr b="1" lang="en">
                <a:solidFill>
                  <a:schemeClr val="dk1"/>
                </a:solidFill>
              </a:rPr>
              <a:t>the power of cohort-level single-cell analysis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Rather than looking at just a few samples or one tumor type, this study analyzed over 200 NSCLC patients using both scRNA-seq and scTCR-seq data.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By integrating molecular data with clinical outcomes, the authors could see that the variability between patients — what we often call “noise” — actually carries crucial biological meaning.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It’s this inter-patient diversity that reveals how different immune ecosystems drive distinct therapeutic outcomes.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message is that </a:t>
            </a:r>
            <a:r>
              <a:rPr b="1" lang="en">
                <a:solidFill>
                  <a:schemeClr val="dk1"/>
                </a:solidFill>
              </a:rPr>
              <a:t>the tumor immune microenvironment, or TIME, exists on a continuous functional spectrum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On one end, we have immune-activated subtypes like </a:t>
            </a:r>
            <a:r>
              <a:rPr b="1" lang="en">
                <a:solidFill>
                  <a:schemeClr val="dk1"/>
                </a:solidFill>
              </a:rPr>
              <a:t>TIME-NK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TIME-Teff</a:t>
            </a:r>
            <a:r>
              <a:rPr lang="en">
                <a:solidFill>
                  <a:schemeClr val="dk1"/>
                </a:solidFill>
              </a:rPr>
              <a:t>, where cytotoxic T and NK cells dominate, leading to strong responses and durable remission.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On the other end, we see immunosuppressive subtypes like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TIME-Mye</a:t>
            </a:r>
            <a:r>
              <a:rPr lang="en">
                <a:solidFill>
                  <a:schemeClr val="dk1"/>
                </a:solidFill>
              </a:rPr>
              <a:t>, marked by high CCR8⁺ Tregs and terminally exhausted T cells, which correlate with poor MPR and shorter RFS.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So the TIME isn’t just a binary “hot” or “cold” state — it’s a spectrum that fundamentally determines both short- and long-term therapy outcomes.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Third, this study shows that </a:t>
            </a:r>
            <a:r>
              <a:rPr b="1" lang="en">
                <a:solidFill>
                  <a:schemeClr val="dk1"/>
                </a:solidFill>
              </a:rPr>
              <a:t>distinct immune programs drive success or failure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Expansion of effector-like </a:t>
            </a:r>
            <a:r>
              <a:rPr b="1" lang="en">
                <a:solidFill>
                  <a:schemeClr val="dk1"/>
                </a:solidFill>
              </a:rPr>
              <a:t>Texp cells</a:t>
            </a:r>
            <a:r>
              <a:rPr lang="en">
                <a:solidFill>
                  <a:schemeClr val="dk1"/>
                </a:solidFill>
              </a:rPr>
              <a:t> was a hallmark of patients who achieved sustained remission,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whereas expansion of </a:t>
            </a:r>
            <a:r>
              <a:rPr b="1" lang="en">
                <a:solidFill>
                  <a:schemeClr val="dk1"/>
                </a:solidFill>
              </a:rPr>
              <a:t>CCR8⁺ FOXP3⁺ Tregs</a:t>
            </a:r>
            <a:r>
              <a:rPr lang="en">
                <a:solidFill>
                  <a:schemeClr val="dk1"/>
                </a:solidFill>
              </a:rPr>
              <a:t> defined those who relapsed despite PD-1 blockade.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These signatures are not just descriptive — they can serve as measurable biomarkers and even therapeutic targets.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For example, targeting CCR8⁺ Tregs could be a strategy to overcome immune suppression in resistant tumors.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Finally, the </a:t>
            </a:r>
            <a:r>
              <a:rPr b="1" lang="en">
                <a:solidFill>
                  <a:schemeClr val="dk1"/>
                </a:solidFill>
              </a:rPr>
              <a:t>clinical implication</a:t>
            </a:r>
            <a:r>
              <a:rPr lang="en">
                <a:solidFill>
                  <a:schemeClr val="dk1"/>
                </a:solidFill>
              </a:rPr>
              <a:t> is clear: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by profiling a patient’s TIME composition before therapy, we may be able to predict who will respond to PD-1 blockade and who won’t.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moves us closer to truly </a:t>
            </a:r>
            <a:r>
              <a:rPr b="1" lang="en">
                <a:solidFill>
                  <a:schemeClr val="dk1"/>
                </a:solidFill>
              </a:rPr>
              <a:t>personalized immunotherapy</a:t>
            </a:r>
            <a:r>
              <a:rPr lang="en">
                <a:solidFill>
                  <a:schemeClr val="dk1"/>
                </a:solidFill>
              </a:rPr>
              <a:t>, where treatment is guided by the immune architecture of each tumor.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in short, this study bridges the cellular and the clinical — showing how single-cell immunology can inform patient-level prediction, prognosis, and ultimately, therapeutic design.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80007494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80007494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8021b8e2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98021b8e2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8021b8e2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98021b8e2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Bulk -&gt;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Cell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8021b8e2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8021b8e2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80007494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80007494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d22ec4f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9d22ec4f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8021b8e2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98021b8e2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80007494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80007494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80007494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80007494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Multiplexed library preparation is </a:t>
            </a:r>
            <a:r>
              <a:rPr lang="en" sz="12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a technique that involves pooling multiple samples and adding unique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sample indexes (barcodes)</a:t>
            </a:r>
            <a:r>
              <a:rPr lang="en" sz="12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 during the library preparation process to allow them to be sequenced together in a single run</a:t>
            </a:r>
            <a:endParaRPr sz="12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Multiplexed library preparation is a technique in genomics that allows multiple different samples (like DNA or RNA from different individuals) to be combined and sequenced together in a single run</a:t>
            </a:r>
            <a:endParaRPr sz="12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87137dd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87137dd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i="1" lang="en">
                <a:solidFill>
                  <a:schemeClr val="dk1"/>
                </a:solidFill>
              </a:rPr>
              <a:t>cohort</a:t>
            </a:r>
            <a:r>
              <a:rPr lang="en">
                <a:solidFill>
                  <a:schemeClr val="dk1"/>
                </a:solidFill>
              </a:rPr>
              <a:t> is a group of individuals who share a common condition — for example, patients diagnosed with the same disease or receiving the same therapy.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this study, the cohort consisted of </a:t>
            </a:r>
            <a:r>
              <a:rPr b="1" lang="en">
                <a:solidFill>
                  <a:schemeClr val="dk1"/>
                </a:solidFill>
              </a:rPr>
              <a:t>234 patients with non-small-cell lung cancer (NSCLC)</a:t>
            </a:r>
            <a:r>
              <a:rPr lang="en">
                <a:solidFill>
                  <a:schemeClr val="dk1"/>
                </a:solidFill>
              </a:rPr>
              <a:t> who received </a:t>
            </a:r>
            <a:r>
              <a:rPr b="1" lang="en">
                <a:solidFill>
                  <a:schemeClr val="dk1"/>
                </a:solidFill>
              </a:rPr>
              <a:t>neoadjuvant anti-PD-1 therapy combined with chemotherapy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Studying such a large cohort allows the researchers to link </a:t>
            </a:r>
            <a:r>
              <a:rPr b="1" lang="en">
                <a:solidFill>
                  <a:schemeClr val="dk1"/>
                </a:solidFill>
              </a:rPr>
              <a:t>molecular-level profiles</a:t>
            </a:r>
            <a:r>
              <a:rPr lang="en">
                <a:solidFill>
                  <a:schemeClr val="dk1"/>
                </a:solidFill>
              </a:rPr>
              <a:t> — like each patient’s immune-cell composition, gene-expression pattern, or TCR clonotypes — to their </a:t>
            </a:r>
            <a:r>
              <a:rPr b="1" lang="en">
                <a:solidFill>
                  <a:schemeClr val="dk1"/>
                </a:solidFill>
              </a:rPr>
              <a:t>clinical outcomes</a:t>
            </a:r>
            <a:r>
              <a:rPr lang="en">
                <a:solidFill>
                  <a:schemeClr val="dk1"/>
                </a:solidFill>
              </a:rPr>
              <a:t>, such as pathologic response or recurrence-free survival.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other words, they can connect what’s happening inside the tumor at the cellular level with what happens to the patient after treatment.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Of course, not all variation in a human cohort directly reflects the biology we want to study.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Some variation comes from </a:t>
            </a:r>
            <a:r>
              <a:rPr b="1" lang="en">
                <a:solidFill>
                  <a:schemeClr val="dk1"/>
                </a:solidFill>
              </a:rPr>
              <a:t>biological covariates</a:t>
            </a:r>
            <a:r>
              <a:rPr lang="en">
                <a:solidFill>
                  <a:schemeClr val="dk1"/>
                </a:solidFill>
              </a:rPr>
              <a:t> — things like </a:t>
            </a:r>
            <a:r>
              <a:rPr b="1" lang="en">
                <a:solidFill>
                  <a:schemeClr val="dk1"/>
                </a:solidFill>
              </a:rPr>
              <a:t>age or sex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These are </a:t>
            </a:r>
            <a:r>
              <a:rPr i="1" lang="en">
                <a:solidFill>
                  <a:schemeClr val="dk1"/>
                </a:solidFill>
              </a:rPr>
              <a:t>real biological traits</a:t>
            </a:r>
            <a:r>
              <a:rPr lang="en">
                <a:solidFill>
                  <a:schemeClr val="dk1"/>
                </a:solidFill>
              </a:rPr>
              <a:t>, but they can act as </a:t>
            </a:r>
            <a:r>
              <a:rPr b="1" lang="en">
                <a:solidFill>
                  <a:schemeClr val="dk1"/>
                </a:solidFill>
              </a:rPr>
              <a:t>confounding factors</a:t>
            </a:r>
            <a:r>
              <a:rPr lang="en">
                <a:solidFill>
                  <a:schemeClr val="dk1"/>
                </a:solidFill>
              </a:rPr>
              <a:t>, because they influence immune composition in ways that are independent of therapy response.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Other variation comes from </a:t>
            </a:r>
            <a:r>
              <a:rPr b="1" lang="en">
                <a:solidFill>
                  <a:schemeClr val="dk1"/>
                </a:solidFill>
              </a:rPr>
              <a:t>technical factors</a:t>
            </a:r>
            <a:r>
              <a:rPr lang="en">
                <a:solidFill>
                  <a:schemeClr val="dk1"/>
                </a:solidFill>
              </a:rPr>
              <a:t>, such as </a:t>
            </a:r>
            <a:r>
              <a:rPr b="1" lang="en">
                <a:solidFill>
                  <a:schemeClr val="dk1"/>
                </a:solidFill>
              </a:rPr>
              <a:t>sequencing depth, sample batch, or platform differences</a:t>
            </a:r>
            <a:r>
              <a:rPr lang="en">
                <a:solidFill>
                  <a:schemeClr val="dk1"/>
                </a:solidFill>
              </a:rPr>
              <a:t> — these are </a:t>
            </a:r>
            <a:r>
              <a:rPr i="1" lang="en">
                <a:solidFill>
                  <a:schemeClr val="dk1"/>
                </a:solidFill>
              </a:rPr>
              <a:t>purely experimental noise</a:t>
            </a:r>
            <a:r>
              <a:rPr lang="en">
                <a:solidFill>
                  <a:schemeClr val="dk1"/>
                </a:solidFill>
              </a:rPr>
              <a:t> that should be corrected.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analyzing hundreds of patients together, the study can </a:t>
            </a:r>
            <a:r>
              <a:rPr b="1" lang="en">
                <a:solidFill>
                  <a:schemeClr val="dk1"/>
                </a:solidFill>
              </a:rPr>
              <a:t>statistically separate</a:t>
            </a:r>
            <a:r>
              <a:rPr lang="en">
                <a:solidFill>
                  <a:schemeClr val="dk1"/>
                </a:solidFill>
              </a:rPr>
              <a:t> these two sources of variation —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controlling for biological covariates and normalizing technical noise —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so that the </a:t>
            </a:r>
            <a:r>
              <a:rPr b="1" lang="en">
                <a:solidFill>
                  <a:schemeClr val="dk1"/>
                </a:solidFill>
              </a:rPr>
              <a:t>true signal</a:t>
            </a:r>
            <a:r>
              <a:rPr lang="en">
                <a:solidFill>
                  <a:schemeClr val="dk1"/>
                </a:solidFill>
              </a:rPr>
              <a:t> stands out: the relationship between </a:t>
            </a:r>
            <a:r>
              <a:rPr b="1" lang="en">
                <a:solidFill>
                  <a:schemeClr val="dk1"/>
                </a:solidFill>
              </a:rPr>
              <a:t>tumor immune architecture and clinical response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those confounding factors are accounted for, the remaining differences between patients — the ones that reflect how their immune environments are truly built — become highly meaningful.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that’s exactly what the next part is about: </a:t>
            </a:r>
            <a:r>
              <a:rPr b="1" lang="en">
                <a:solidFill>
                  <a:schemeClr val="dk1"/>
                </a:solidFill>
              </a:rPr>
              <a:t>how a cohort-based single-cell study turns patient-to-patient diversity into biological insight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80007494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980007494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8000749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8000749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8021b8e27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8021b8e27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980007494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980007494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80007494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980007494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980007494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980007494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980007494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980007494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980007494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980007494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980007494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980007494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80007494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980007494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87137dd1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87137dd1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 single-cell studies focus on </a:t>
            </a:r>
            <a:r>
              <a:rPr b="1" lang="en">
                <a:solidFill>
                  <a:schemeClr val="dk1"/>
                </a:solidFill>
              </a:rPr>
              <a:t>within-sample variability</a:t>
            </a:r>
            <a:r>
              <a:rPr lang="en">
                <a:solidFill>
                  <a:schemeClr val="dk1"/>
                </a:solidFill>
              </a:rPr>
              <a:t> — for example, how T cells, macrophages, and B cells interact inside one tumor.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That approach is powerful, but it can’t tell us why different patients respond differently to the same treatment.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lang="en">
                <a:solidFill>
                  <a:schemeClr val="dk1"/>
                </a:solidFill>
              </a:rPr>
              <a:t>cohort-based single-cell study</a:t>
            </a:r>
            <a:r>
              <a:rPr lang="en">
                <a:solidFill>
                  <a:schemeClr val="dk1"/>
                </a:solidFill>
              </a:rPr>
              <a:t> expands that view.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Instead of looking at a single tumor, we analyze hundreds, each representing a unique immune ecosystem.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lets us explore </a:t>
            </a:r>
            <a:r>
              <a:rPr b="1" lang="en">
                <a:solidFill>
                  <a:schemeClr val="dk1"/>
                </a:solidFill>
              </a:rPr>
              <a:t>between-patient variability</a:t>
            </a:r>
            <a:r>
              <a:rPr lang="en">
                <a:solidFill>
                  <a:schemeClr val="dk1"/>
                </a:solidFill>
              </a:rPr>
              <a:t> — the kind of heterogeneity that defines clinical outcomes.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By scaling single-cell data to the level of populations, we move from describing cell types to explaining </a:t>
            </a:r>
            <a:r>
              <a:rPr b="1" lang="en">
                <a:solidFill>
                  <a:schemeClr val="dk1"/>
                </a:solidFill>
              </a:rPr>
              <a:t>why some immune architectures lead to better responses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So, rather than eliminating diversity, cohort studies use it as data.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They transform single-cell sequencing from a purely descriptive tool into a </a:t>
            </a:r>
            <a:r>
              <a:rPr b="1" lang="en">
                <a:solidFill>
                  <a:schemeClr val="dk1"/>
                </a:solidFill>
              </a:rPr>
              <a:t>predictive framework</a:t>
            </a:r>
            <a:r>
              <a:rPr lang="en">
                <a:solidFill>
                  <a:schemeClr val="dk1"/>
                </a:solidFill>
              </a:rPr>
              <a:t> that links molecular structure to therapeutic effect — which is precisely the goal of the this paper.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see why this approach matters, think of the difference between a </a:t>
            </a:r>
            <a:r>
              <a:rPr b="1" lang="en">
                <a:solidFill>
                  <a:schemeClr val="dk1"/>
                </a:solidFill>
              </a:rPr>
              <a:t>controlled mouse experiment</a:t>
            </a:r>
            <a:r>
              <a:rPr lang="en">
                <a:solidFill>
                  <a:schemeClr val="dk1"/>
                </a:solidFill>
              </a:rPr>
              <a:t> and a </a:t>
            </a:r>
            <a:r>
              <a:rPr b="1" lang="en">
                <a:solidFill>
                  <a:schemeClr val="dk1"/>
                </a:solidFill>
              </a:rPr>
              <a:t>human cohort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a mouse experiment, variables are fixed and outcomes are easy to interpret — perfect for mechanistic questions.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human studies, no two patients are ever the same.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Each person differs in </a:t>
            </a:r>
            <a:r>
              <a:rPr b="1" lang="en">
                <a:solidFill>
                  <a:schemeClr val="dk1"/>
                </a:solidFill>
              </a:rPr>
              <a:t>genetic background, and tumor environment</a:t>
            </a:r>
            <a:r>
              <a:rPr lang="en">
                <a:solidFill>
                  <a:schemeClr val="dk1"/>
                </a:solidFill>
              </a:rPr>
              <a:t>, and that’s exactly what makes cohort studies powerful — they capture </a:t>
            </a:r>
            <a:r>
              <a:rPr i="1" lang="en">
                <a:solidFill>
                  <a:schemeClr val="dk1"/>
                </a:solidFill>
              </a:rPr>
              <a:t>real biological diversity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Of course, some of that diversity comes from confounding covariates, which we can control statistically.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But once those effects are accounted for, the remaining variation — the </a:t>
            </a:r>
            <a:r>
              <a:rPr b="1" lang="en">
                <a:solidFill>
                  <a:schemeClr val="dk1"/>
                </a:solidFill>
              </a:rPr>
              <a:t>true biological heterogeneity</a:t>
            </a:r>
            <a:r>
              <a:rPr lang="en">
                <a:solidFill>
                  <a:schemeClr val="dk1"/>
                </a:solidFill>
              </a:rPr>
              <a:t> — carries valuable information.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Instead of treating that heterogeneity as noise, cohort studies treat it as </a:t>
            </a:r>
            <a:r>
              <a:rPr i="1" lang="en">
                <a:solidFill>
                  <a:schemeClr val="dk1"/>
                </a:solidFill>
              </a:rPr>
              <a:t>data</a:t>
            </a:r>
            <a:r>
              <a:rPr lang="en">
                <a:solidFill>
                  <a:schemeClr val="dk1"/>
                </a:solidFill>
              </a:rPr>
              <a:t>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it’s the key to understanding </a:t>
            </a:r>
            <a:r>
              <a:rPr b="1" lang="en">
                <a:solidFill>
                  <a:schemeClr val="dk1"/>
                </a:solidFill>
              </a:rPr>
              <a:t>why some tumors respond to immunotherapy while others resist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perspective sits at the heart of this single cell atlas paper.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By studying a large, diverse NSCLC population, the authors identified immune patterns that consistently appeared across individuals and linked those patterns to real-world clinical outcomes.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other words, after controlling for irrelevant noise, they embraced meaningful variability to uncover the biology behind therapeutic success.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980007494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980007494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980007494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980007494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980007494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980007494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53b654c5ee5d8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53b654c5ee5d8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980007494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980007494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980007494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980007494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980007494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980007494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980007494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980007494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9f99ebcb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9f99ebcb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9f99ebcb2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9f99ebcb2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e419eb78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e419eb78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now that we understand why a cohort framework is powerful, let’s look at how this idea plays out in practice.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9f99ebcb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9f99ebcb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980007494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980007494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98021b8e2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98021b8e2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980007494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980007494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9fac2e35b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9fac2e35b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98021b8e27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98021b8e27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80007494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980007494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98021b8e27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98021b8e27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98021b8e27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98021b8e27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98021b8e27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98021b8e27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9e419eb78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9e419eb78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paper applies it to a real clinical setting — </a:t>
            </a:r>
            <a:r>
              <a:rPr b="1" lang="en">
                <a:solidFill>
                  <a:schemeClr val="dk1"/>
                </a:solidFill>
              </a:rPr>
              <a:t>non-small-cell lung cancer</a:t>
            </a:r>
            <a:r>
              <a:rPr lang="en">
                <a:solidFill>
                  <a:schemeClr val="dk1"/>
                </a:solidFill>
              </a:rPr>
              <a:t>, or </a:t>
            </a:r>
            <a:r>
              <a:rPr b="1" lang="en">
                <a:solidFill>
                  <a:schemeClr val="dk1"/>
                </a:solidFill>
              </a:rPr>
              <a:t>NSCLC</a:t>
            </a:r>
            <a:r>
              <a:rPr lang="en">
                <a:solidFill>
                  <a:schemeClr val="dk1"/>
                </a:solidFill>
              </a:rPr>
              <a:t>, which makes up about 85 percent of lung cancers and includes LUAD which is adenocarcinoma ,and LUSC, which is squamous carcinoma based on histology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NSCLC, </a:t>
            </a:r>
            <a:r>
              <a:rPr b="1" lang="en">
                <a:solidFill>
                  <a:schemeClr val="dk1"/>
                </a:solidFill>
              </a:rPr>
              <a:t>anti-PD-1 immunotherapy</a:t>
            </a:r>
            <a:r>
              <a:rPr lang="en">
                <a:solidFill>
                  <a:schemeClr val="dk1"/>
                </a:solidFill>
              </a:rPr>
              <a:t> has changed the treatment landscape, but only about 30 to 40 percent of patients achieve a strong pathological response.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dramatic difference in outcome naturally raises a question: </a:t>
            </a:r>
            <a:r>
              <a:rPr i="1" lang="en">
                <a:solidFill>
                  <a:schemeClr val="dk1"/>
                </a:solidFill>
              </a:rPr>
              <a:t>why do some tumors respond while others do not, even under the same therapy?</a:t>
            </a:r>
            <a:endParaRPr i="1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authors proposed that the key lies in the </a:t>
            </a:r>
            <a:r>
              <a:rPr b="1" lang="en">
                <a:solidFill>
                  <a:schemeClr val="dk1"/>
                </a:solidFill>
              </a:rPr>
              <a:t>tumor immune microenvironment</a:t>
            </a:r>
            <a:r>
              <a:rPr lang="en">
                <a:solidFill>
                  <a:schemeClr val="dk1"/>
                </a:solidFill>
              </a:rPr>
              <a:t>, or </a:t>
            </a:r>
            <a:r>
              <a:rPr b="1" lang="en">
                <a:solidFill>
                  <a:schemeClr val="dk1"/>
                </a:solidFill>
              </a:rPr>
              <a:t>TIME</a:t>
            </a:r>
            <a:r>
              <a:rPr lang="en">
                <a:solidFill>
                  <a:schemeClr val="dk1"/>
                </a:solidFill>
              </a:rPr>
              <a:t> — the network of immune cells surrounding the tumor.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If the TIME differs between patients, those differences might explain the variation in treatment response.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And that idea leads us to the design of their study — an effort to connect the immune landscape of each tumor to its clinical outcome.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98021b8e27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98021b8e27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9fac2e35b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9fac2e35b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i="1" lang="en">
                <a:solidFill>
                  <a:schemeClr val="dk1"/>
                </a:solidFill>
              </a:rPr>
              <a:t>cohort</a:t>
            </a:r>
            <a:r>
              <a:rPr lang="en">
                <a:solidFill>
                  <a:schemeClr val="dk1"/>
                </a:solidFill>
              </a:rPr>
              <a:t> is a group of individuals who share a common condition — for example, patients diagnosed with the same disease or receiving the same therapy.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this study, the cohort consisted of </a:t>
            </a:r>
            <a:r>
              <a:rPr b="1" lang="en">
                <a:solidFill>
                  <a:schemeClr val="dk1"/>
                </a:solidFill>
              </a:rPr>
              <a:t>234 patients with non-small-cell lung cancer (NSCLC)</a:t>
            </a:r>
            <a:r>
              <a:rPr lang="en">
                <a:solidFill>
                  <a:schemeClr val="dk1"/>
                </a:solidFill>
              </a:rPr>
              <a:t> who received </a:t>
            </a:r>
            <a:r>
              <a:rPr b="1" lang="en">
                <a:solidFill>
                  <a:schemeClr val="dk1"/>
                </a:solidFill>
              </a:rPr>
              <a:t>neoadjuvant anti-PD-1 therapy combined with chemotherapy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Studying such a large cohort allows the researchers to link </a:t>
            </a:r>
            <a:r>
              <a:rPr b="1" lang="en">
                <a:solidFill>
                  <a:schemeClr val="dk1"/>
                </a:solidFill>
              </a:rPr>
              <a:t>molecular-level profiles</a:t>
            </a:r>
            <a:r>
              <a:rPr lang="en">
                <a:solidFill>
                  <a:schemeClr val="dk1"/>
                </a:solidFill>
              </a:rPr>
              <a:t> — like each patient’s immune-cell composition, gene-expression pattern, or TCR clonotypes — to their </a:t>
            </a:r>
            <a:r>
              <a:rPr b="1" lang="en">
                <a:solidFill>
                  <a:schemeClr val="dk1"/>
                </a:solidFill>
              </a:rPr>
              <a:t>clinical outcomes</a:t>
            </a:r>
            <a:r>
              <a:rPr lang="en">
                <a:solidFill>
                  <a:schemeClr val="dk1"/>
                </a:solidFill>
              </a:rPr>
              <a:t>, such as pathologic response or recurrence-free survival.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other words, they can connect what’s happening inside the tumor at the cellular level with what happens to the patient after treatment.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Of course, not all variation directly represents the biology we want to study.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Some variation comes from </a:t>
            </a:r>
            <a:r>
              <a:rPr b="1" lang="en">
                <a:solidFill>
                  <a:schemeClr val="dk1"/>
                </a:solidFill>
              </a:rPr>
              <a:t>biological covariates</a:t>
            </a:r>
            <a:r>
              <a:rPr lang="en">
                <a:solidFill>
                  <a:schemeClr val="dk1"/>
                </a:solidFill>
              </a:rPr>
              <a:t> — for example, differences in age, sex, or PD-L1 expression.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These are genuine biological traits, but they can blur the specific signal we’re interested in — which is immune heterogeneity.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Other variation comes from </a:t>
            </a:r>
            <a:r>
              <a:rPr b="1" lang="en">
                <a:solidFill>
                  <a:schemeClr val="dk1"/>
                </a:solidFill>
              </a:rPr>
              <a:t>technical factors</a:t>
            </a:r>
            <a:r>
              <a:rPr lang="en">
                <a:solidFill>
                  <a:schemeClr val="dk1"/>
                </a:solidFill>
              </a:rPr>
              <a:t>, like sequencing depth or batch effects, which are purely experimental noise.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By analyzing many patients together and applying normalization or statistical corrections, the study can model and account for these sources of variation so the true biological relationships — between immune architecture and therapy response — stand out more clearly.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those confounding factors are accounted for, the remaining differences between patients — the ones that reflect how their immune environments are truly built — become highly meaningful.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that’s exactly what the next part is about: </a:t>
            </a:r>
            <a:r>
              <a:rPr b="1" lang="en">
                <a:solidFill>
                  <a:schemeClr val="dk1"/>
                </a:solidFill>
              </a:rPr>
              <a:t>how a cohort-based single-cell study turns patient-to-patient diversity into biological insight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e419eb78e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e419eb78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that we understand the motivation behind the study, let’s look at how it was actually designed.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cohort consisted of </a:t>
            </a:r>
            <a:r>
              <a:rPr b="1" lang="en">
                <a:solidFill>
                  <a:schemeClr val="dk1"/>
                </a:solidFill>
              </a:rPr>
              <a:t>234 NSCLC patients</a:t>
            </a:r>
            <a:r>
              <a:rPr lang="en">
                <a:solidFill>
                  <a:schemeClr val="dk1"/>
                </a:solidFill>
              </a:rPr>
              <a:t> who received </a:t>
            </a:r>
            <a:r>
              <a:rPr b="1" lang="en">
                <a:solidFill>
                  <a:schemeClr val="dk1"/>
                </a:solidFill>
              </a:rPr>
              <a:t>neoadjuvant anti–PD-1 therapy combined with chemotherapy</a:t>
            </a:r>
            <a:r>
              <a:rPr lang="en">
                <a:solidFill>
                  <a:schemeClr val="dk1"/>
                </a:solidFill>
              </a:rPr>
              <a:t> before surgical resection.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Tumor, lymph-node, and blood samples were collected from each patient to profile their immune landscapes at single-cell resolution and this figure  summarizes the workflow.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After therapy, the resected tumors were pathologically examined to measure the </a:t>
            </a:r>
            <a:r>
              <a:rPr b="1" lang="en">
                <a:solidFill>
                  <a:schemeClr val="dk1"/>
                </a:solidFill>
              </a:rPr>
              <a:t>Residual Viable Tumor percentage</a:t>
            </a:r>
            <a:r>
              <a:rPr lang="en">
                <a:solidFill>
                  <a:schemeClr val="dk1"/>
                </a:solidFill>
              </a:rPr>
              <a:t>, or </a:t>
            </a:r>
            <a:r>
              <a:rPr b="1" lang="en">
                <a:solidFill>
                  <a:schemeClr val="dk1"/>
                </a:solidFill>
              </a:rPr>
              <a:t>RVT%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RVT% represents the </a:t>
            </a:r>
            <a:r>
              <a:rPr b="1" lang="en">
                <a:solidFill>
                  <a:schemeClr val="dk1"/>
                </a:solidFill>
              </a:rPr>
              <a:t>fraction of living tumor tissue remaining after treatment</a:t>
            </a:r>
            <a:r>
              <a:rPr lang="en">
                <a:solidFill>
                  <a:schemeClr val="dk1"/>
                </a:solidFill>
              </a:rPr>
              <a:t>, calculated as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\text{RVT%} = \frac{\text{viable tumor area}} divided by {\text{total tumor bed area}} \times 100 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number directly reflects how much of the tumor survived therapy —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lower RVT% means better response</a:t>
            </a:r>
            <a:r>
              <a:rPr lang="en">
                <a:solidFill>
                  <a:schemeClr val="dk1"/>
                </a:solidFill>
              </a:rPr>
              <a:t>, and patients with RVT ≤(less than or equal to) 10 % are classified as having a </a:t>
            </a:r>
            <a:r>
              <a:rPr b="1" lang="en">
                <a:solidFill>
                  <a:schemeClr val="dk1"/>
                </a:solidFill>
              </a:rPr>
              <a:t>Major Pathologic Response (MPR)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metric became the key clinical outcome for evaluating treatment efficacy across the cohort.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parallel, the authors generated over </a:t>
            </a:r>
            <a:r>
              <a:rPr b="1" lang="en">
                <a:solidFill>
                  <a:schemeClr val="dk1"/>
                </a:solidFill>
              </a:rPr>
              <a:t>1.25 million single-cell RNA seq data</a:t>
            </a:r>
            <a:r>
              <a:rPr lang="en">
                <a:solidFill>
                  <a:schemeClr val="dk1"/>
                </a:solidFill>
              </a:rPr>
              <a:t> from these samples, capturing each patient’s immune composition in unprecedented detail.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To uncover structure in this vast dataset, they </a:t>
            </a:r>
            <a:r>
              <a:rPr lang="en">
                <a:solidFill>
                  <a:schemeClr val="dk1"/>
                </a:solidFill>
              </a:rPr>
              <a:t>used </a:t>
            </a:r>
            <a:r>
              <a:rPr b="1" lang="en">
                <a:solidFill>
                  <a:schemeClr val="dk1"/>
                </a:solidFill>
              </a:rPr>
              <a:t>Non-negative Matrix Factorization (NMF)</a:t>
            </a:r>
            <a:r>
              <a:rPr lang="en">
                <a:solidFill>
                  <a:schemeClr val="dk1"/>
                </a:solidFill>
              </a:rPr>
              <a:t> — a mathematical approach that identifies hidden patterns by decomposing a data matrix into underlying components.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Unlike the </a:t>
            </a:r>
            <a:r>
              <a:rPr i="1" lang="en">
                <a:solidFill>
                  <a:schemeClr val="dk1"/>
                </a:solidFill>
              </a:rPr>
              <a:t>cNMF</a:t>
            </a:r>
            <a:r>
              <a:rPr lang="en">
                <a:solidFill>
                  <a:schemeClr val="dk1"/>
                </a:solidFill>
              </a:rPr>
              <a:t> we’ve learned from class, which extracts </a:t>
            </a:r>
            <a:r>
              <a:rPr b="1" lang="en">
                <a:solidFill>
                  <a:schemeClr val="dk1"/>
                </a:solidFill>
              </a:rPr>
              <a:t>gene programs</a:t>
            </a:r>
            <a:r>
              <a:rPr lang="en">
                <a:solidFill>
                  <a:schemeClr val="dk1"/>
                </a:solidFill>
              </a:rPr>
              <a:t>, this analysis was performed on </a:t>
            </a:r>
            <a:r>
              <a:rPr b="1" lang="en">
                <a:solidFill>
                  <a:schemeClr val="dk1"/>
                </a:solidFill>
              </a:rPr>
              <a:t>immune-cell frequencies</a:t>
            </a:r>
            <a:r>
              <a:rPr lang="en">
                <a:solidFill>
                  <a:schemeClr val="dk1"/>
                </a:solidFill>
              </a:rPr>
              <a:t> across patients — asking, essentially, “which immune-cell types tend to appear together across tumors?”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repeating NMF under multiple subsampling conditions, the authors found </a:t>
            </a:r>
            <a:r>
              <a:rPr b="1" lang="en">
                <a:solidFill>
                  <a:schemeClr val="dk1"/>
                </a:solidFill>
              </a:rPr>
              <a:t>five stable modules</a:t>
            </a:r>
            <a:r>
              <a:rPr lang="en">
                <a:solidFill>
                  <a:schemeClr val="dk1"/>
                </a:solidFill>
              </a:rPr>
              <a:t> — recurring combinations of immune cells that represent distinct immune ecosystems.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These modules defined the </a:t>
            </a:r>
            <a:r>
              <a:rPr b="1" lang="en">
                <a:solidFill>
                  <a:schemeClr val="dk1"/>
                </a:solidFill>
              </a:rPr>
              <a:t>five TIME subtypes</a:t>
            </a:r>
            <a:r>
              <a:rPr lang="en">
                <a:solidFill>
                  <a:schemeClr val="dk1"/>
                </a:solidFill>
              </a:rPr>
              <a:t>, which we’ll see in the next figure.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So, this single design — linking </a:t>
            </a:r>
            <a:r>
              <a:rPr b="1" lang="en">
                <a:solidFill>
                  <a:schemeClr val="dk1"/>
                </a:solidFill>
              </a:rPr>
              <a:t>quantitative pathology explained by RVT%</a:t>
            </a:r>
            <a:r>
              <a:rPr lang="en">
                <a:solidFill>
                  <a:schemeClr val="dk1"/>
                </a:solidFill>
              </a:rPr>
              <a:t> with </a:t>
            </a:r>
            <a:r>
              <a:rPr b="1" lang="en">
                <a:solidFill>
                  <a:schemeClr val="dk1"/>
                </a:solidFill>
              </a:rPr>
              <a:t>quantitative immune composition (NMF modules)</a:t>
            </a:r>
            <a:r>
              <a:rPr lang="en">
                <a:solidFill>
                  <a:schemeClr val="dk1"/>
                </a:solidFill>
              </a:rPr>
              <a:t> — forms the backbone of the entire study.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e419eb78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e419eb78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map out the heterogeneity of the tumor immune microenvironment,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authors began by quantifying the </a:t>
            </a:r>
            <a:r>
              <a:rPr b="1" lang="en">
                <a:solidFill>
                  <a:schemeClr val="dk1"/>
                </a:solidFill>
              </a:rPr>
              <a:t>immune-cell composition</a:t>
            </a:r>
            <a:r>
              <a:rPr lang="en">
                <a:solidFill>
                  <a:schemeClr val="dk1"/>
                </a:solidFill>
              </a:rPr>
              <a:t> of each patient’s tumor.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For each of the 234 NSCLC samples, they calculated the proportion of each immune cell subtype within total CD45⁺ cells, which are </a:t>
            </a:r>
            <a:r>
              <a:rPr lang="en">
                <a:solidFill>
                  <a:schemeClr val="dk1"/>
                </a:solidFill>
              </a:rPr>
              <a:t>immune</a:t>
            </a:r>
            <a:r>
              <a:rPr lang="en">
                <a:solidFill>
                  <a:schemeClr val="dk1"/>
                </a:solidFill>
              </a:rPr>
              <a:t> cells, —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So in other words, how much of each tumor’s immune compartment was made up of T cells, B cells, macrophages, NK cells, and so on.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After excluding 11 patients with fewer than 500 immune cells detected,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they applied </a:t>
            </a:r>
            <a:r>
              <a:rPr b="1" lang="en">
                <a:solidFill>
                  <a:schemeClr val="dk1"/>
                </a:solidFill>
              </a:rPr>
              <a:t>NMF</a:t>
            </a:r>
            <a:r>
              <a:rPr lang="en">
                <a:solidFill>
                  <a:schemeClr val="dk1"/>
                </a:solidFill>
              </a:rPr>
              <a:t> to the remaining 222 patients to uncover underlying immune patterns.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NMF is a clustering algorithm that decomposes the dataset into modules —so here are, modules of immune cell subtypes that tend to co-occur across patients.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To determine how many modules best describe the data, they downsampled the dataset to 80% of patients,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repeated NMF across </a:t>
            </a:r>
            <a:r>
              <a:rPr b="1" lang="en">
                <a:solidFill>
                  <a:schemeClr val="dk1"/>
                </a:solidFill>
              </a:rPr>
              <a:t>ranks from 2 to 10</a:t>
            </a:r>
            <a:r>
              <a:rPr lang="en">
                <a:solidFill>
                  <a:schemeClr val="dk1"/>
                </a:solidFill>
              </a:rPr>
              <a:t>, and measured how often certain immune-cell types co-appeared within the same module.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was repeated </a:t>
            </a:r>
            <a:r>
              <a:rPr b="1" lang="en">
                <a:solidFill>
                  <a:schemeClr val="dk1"/>
                </a:solidFill>
              </a:rPr>
              <a:t>200 times</a:t>
            </a:r>
            <a:r>
              <a:rPr lang="en">
                <a:solidFill>
                  <a:schemeClr val="dk1"/>
                </a:solidFill>
              </a:rPr>
              <a:t>, and the most stable grouping occurred at </a:t>
            </a:r>
            <a:r>
              <a:rPr b="1" lang="en">
                <a:solidFill>
                  <a:schemeClr val="dk1"/>
                </a:solidFill>
              </a:rPr>
              <a:t>rank = 5</a:t>
            </a:r>
            <a:r>
              <a:rPr lang="en">
                <a:solidFill>
                  <a:schemeClr val="dk1"/>
                </a:solidFill>
              </a:rPr>
              <a:t>, meaning that the TIME heterogeneity could be best captured by </a:t>
            </a:r>
            <a:r>
              <a:rPr b="1" lang="en">
                <a:solidFill>
                  <a:schemeClr val="dk1"/>
                </a:solidFill>
              </a:rPr>
              <a:t>five co-occurring immune modules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Building on that, this figure shows the final result of this NMF classification.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Each </a:t>
            </a:r>
            <a:r>
              <a:rPr b="1" lang="en">
                <a:solidFill>
                  <a:schemeClr val="dk1"/>
                </a:solidFill>
              </a:rPr>
              <a:t>column</a:t>
            </a:r>
            <a:r>
              <a:rPr lang="en">
                <a:solidFill>
                  <a:schemeClr val="dk1"/>
                </a:solidFill>
              </a:rPr>
              <a:t> represents one patient’s tumor, and each </a:t>
            </a:r>
            <a:r>
              <a:rPr b="1" lang="en">
                <a:solidFill>
                  <a:schemeClr val="dk1"/>
                </a:solidFill>
              </a:rPr>
              <a:t>row</a:t>
            </a:r>
            <a:r>
              <a:rPr lang="en">
                <a:solidFill>
                  <a:schemeClr val="dk1"/>
                </a:solidFill>
              </a:rPr>
              <a:t> corresponds to a specific immune-cell type.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</a:t>
            </a:r>
            <a:r>
              <a:rPr b="1" lang="en">
                <a:solidFill>
                  <a:schemeClr val="dk1"/>
                </a:solidFill>
              </a:rPr>
              <a:t>color intensity</a:t>
            </a:r>
            <a:r>
              <a:rPr lang="en">
                <a:solidFill>
                  <a:schemeClr val="dk1"/>
                </a:solidFill>
              </a:rPr>
              <a:t> reflects how enriched that cell type is within that patient’s tumor microenvironment.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What’s striking is that the columns — the patients — naturally cluster into </a:t>
            </a:r>
            <a:r>
              <a:rPr b="1" lang="en">
                <a:solidFill>
                  <a:schemeClr val="dk1"/>
                </a:solidFill>
              </a:rPr>
              <a:t>five reproducible immune patterns</a:t>
            </a:r>
            <a:r>
              <a:rPr lang="en">
                <a:solidFill>
                  <a:schemeClr val="dk1"/>
                </a:solidFill>
              </a:rPr>
              <a:t> based purely on cell composition.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From these patterns, the authors defined </a:t>
            </a:r>
            <a:r>
              <a:rPr b="1" lang="en">
                <a:solidFill>
                  <a:schemeClr val="dk1"/>
                </a:solidFill>
              </a:rPr>
              <a:t>five distinct TIME subtypes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and let’s go through them one by one.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First</a:t>
            </a:r>
            <a:r>
              <a:rPr lang="en">
                <a:solidFill>
                  <a:schemeClr val="dk1"/>
                </a:solidFill>
              </a:rPr>
              <a:t>, we have </a:t>
            </a:r>
            <a:r>
              <a:rPr b="1" lang="en">
                <a:solidFill>
                  <a:schemeClr val="dk1"/>
                </a:solidFill>
              </a:rPr>
              <a:t>TIME-NK</a:t>
            </a:r>
            <a:r>
              <a:rPr lang="en">
                <a:solidFill>
                  <a:schemeClr val="dk1"/>
                </a:solidFill>
              </a:rPr>
              <a:t>, which is enriched for </a:t>
            </a:r>
            <a:r>
              <a:rPr b="1" lang="en">
                <a:solidFill>
                  <a:schemeClr val="dk1"/>
                </a:solidFill>
              </a:rPr>
              <a:t>NK cells and NK-like T cells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subtype represents a </a:t>
            </a:r>
            <a:r>
              <a:rPr b="1" lang="en">
                <a:solidFill>
                  <a:schemeClr val="dk1"/>
                </a:solidFill>
              </a:rPr>
              <a:t>cytotoxic, innate-like immune state</a:t>
            </a:r>
            <a:r>
              <a:rPr lang="en">
                <a:solidFill>
                  <a:schemeClr val="dk1"/>
                </a:solidFill>
              </a:rPr>
              <a:t>, dominated by natural killer–driven responses.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Second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TIME-BE</a:t>
            </a:r>
            <a:r>
              <a:rPr lang="en">
                <a:solidFill>
                  <a:schemeClr val="dk1"/>
                </a:solidFill>
              </a:rPr>
              <a:t>, or the </a:t>
            </a:r>
            <a:r>
              <a:rPr b="1" lang="en">
                <a:solidFill>
                  <a:schemeClr val="dk1"/>
                </a:solidFill>
              </a:rPr>
              <a:t>B-cell–enriched subtype</a:t>
            </a:r>
            <a:r>
              <a:rPr lang="en">
                <a:solidFill>
                  <a:schemeClr val="dk1"/>
                </a:solidFill>
              </a:rPr>
              <a:t>, is rich in </a:t>
            </a:r>
            <a:r>
              <a:rPr b="1" lang="en">
                <a:solidFill>
                  <a:schemeClr val="dk1"/>
                </a:solidFill>
              </a:rPr>
              <a:t>B cells and lymphoid aggregates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pattern resembles </a:t>
            </a:r>
            <a:r>
              <a:rPr b="1" lang="en">
                <a:solidFill>
                  <a:schemeClr val="dk1"/>
                </a:solidFill>
              </a:rPr>
              <a:t>tertiary lymphoid structures (TLS)</a:t>
            </a:r>
            <a:r>
              <a:rPr lang="en">
                <a:solidFill>
                  <a:schemeClr val="dk1"/>
                </a:solidFill>
              </a:rPr>
              <a:t> within the tumor — suggesting active antigen presentation and local antibody responses.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Third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TIME-Teff</a:t>
            </a:r>
            <a:r>
              <a:rPr lang="en">
                <a:solidFill>
                  <a:schemeClr val="dk1"/>
                </a:solidFill>
              </a:rPr>
              <a:t>, the </a:t>
            </a:r>
            <a:r>
              <a:rPr b="1" lang="en">
                <a:solidFill>
                  <a:schemeClr val="dk1"/>
                </a:solidFill>
              </a:rPr>
              <a:t>effector T cell–enriched subtype</a:t>
            </a:r>
            <a:r>
              <a:rPr lang="en">
                <a:solidFill>
                  <a:schemeClr val="dk1"/>
                </a:solidFill>
              </a:rPr>
              <a:t>, is dominated by </a:t>
            </a:r>
            <a:r>
              <a:rPr b="1" lang="en">
                <a:solidFill>
                  <a:schemeClr val="dk1"/>
                </a:solidFill>
              </a:rPr>
              <a:t>CD8⁺ effector T cells</a:t>
            </a:r>
            <a:r>
              <a:rPr lang="en">
                <a:solidFill>
                  <a:schemeClr val="dk1"/>
                </a:solidFill>
              </a:rPr>
              <a:t> expressing cytotoxic molecules.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reflects a </a:t>
            </a:r>
            <a:r>
              <a:rPr b="1" lang="en">
                <a:solidFill>
                  <a:schemeClr val="dk1"/>
                </a:solidFill>
              </a:rPr>
              <a:t>strong adaptive immune activation</a:t>
            </a:r>
            <a:r>
              <a:rPr lang="en">
                <a:solidFill>
                  <a:schemeClr val="dk1"/>
                </a:solidFill>
              </a:rPr>
              <a:t> and often corresponds to tumors showing active anti-tumor activity.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Fourth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, characterized by </a:t>
            </a:r>
            <a:r>
              <a:rPr b="1" lang="en">
                <a:solidFill>
                  <a:schemeClr val="dk1"/>
                </a:solidFill>
              </a:rPr>
              <a:t>high proportions of FOXP3⁺ and CCR8⁺ regulatory T cells</a:t>
            </a:r>
            <a:r>
              <a:rPr lang="en">
                <a:solidFill>
                  <a:schemeClr val="dk1"/>
                </a:solidFill>
              </a:rPr>
              <a:t>, represents a </a:t>
            </a:r>
            <a:r>
              <a:rPr b="1" lang="en">
                <a:solidFill>
                  <a:schemeClr val="dk1"/>
                </a:solidFill>
              </a:rPr>
              <a:t>strongly immunosuppressive environment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These tumors are rich in Tregs that dampen effector T-cell activity and limit anti-tumor responses.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</a:t>
            </a:r>
            <a:r>
              <a:rPr b="1" lang="en">
                <a:solidFill>
                  <a:schemeClr val="dk1"/>
                </a:solidFill>
              </a:rPr>
              <a:t>finally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TIME-Mye</a:t>
            </a:r>
            <a:r>
              <a:rPr lang="en">
                <a:solidFill>
                  <a:schemeClr val="dk1"/>
                </a:solidFill>
              </a:rPr>
              <a:t>, the </a:t>
            </a:r>
            <a:r>
              <a:rPr b="1" lang="en">
                <a:solidFill>
                  <a:schemeClr val="dk1"/>
                </a:solidFill>
              </a:rPr>
              <a:t>myeloid-enriched subtype</a:t>
            </a:r>
            <a:r>
              <a:rPr lang="en">
                <a:solidFill>
                  <a:schemeClr val="dk1"/>
                </a:solidFill>
              </a:rPr>
              <a:t>, is dominated by </a:t>
            </a:r>
            <a:r>
              <a:rPr b="1" lang="en">
                <a:solidFill>
                  <a:schemeClr val="dk1"/>
                </a:solidFill>
              </a:rPr>
              <a:t>macrophages and monocytes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This represents a microenvironment with </a:t>
            </a:r>
            <a:r>
              <a:rPr b="1" lang="en">
                <a:solidFill>
                  <a:schemeClr val="dk1"/>
                </a:solidFill>
              </a:rPr>
              <a:t>high myeloid infiltration</a:t>
            </a:r>
            <a:r>
              <a:rPr lang="en">
                <a:solidFill>
                  <a:schemeClr val="dk1"/>
                </a:solidFill>
              </a:rPr>
              <a:t>, often linked to chronic inflammation and reduced T-cell function.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So, across these five subtypes, we can see a clear spectrum —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ranging from </a:t>
            </a:r>
            <a:r>
              <a:rPr b="1" lang="en">
                <a:solidFill>
                  <a:schemeClr val="dk1"/>
                </a:solidFill>
              </a:rPr>
              <a:t>immune-activated states</a:t>
            </a:r>
            <a:r>
              <a:rPr lang="en">
                <a:solidFill>
                  <a:schemeClr val="dk1"/>
                </a:solidFill>
              </a:rPr>
              <a:t> like NK and Teff,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to </a:t>
            </a:r>
            <a:r>
              <a:rPr b="1" lang="en">
                <a:solidFill>
                  <a:schemeClr val="dk1"/>
                </a:solidFill>
              </a:rPr>
              <a:t>immune-suppressive states</a:t>
            </a:r>
            <a:r>
              <a:rPr lang="en">
                <a:solidFill>
                  <a:schemeClr val="dk1"/>
                </a:solidFill>
              </a:rPr>
              <a:t> like Treg and Mye.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Each of these subtypes represents a </a:t>
            </a:r>
            <a:r>
              <a:rPr b="1" lang="en">
                <a:solidFill>
                  <a:schemeClr val="dk1"/>
                </a:solidFill>
              </a:rPr>
              <a:t>distinct immune ecosystem within NSCLC</a:t>
            </a:r>
            <a:r>
              <a:rPr lang="en">
                <a:solidFill>
                  <a:schemeClr val="dk1"/>
                </a:solidFill>
              </a:rPr>
              <a:t> — not defined by tumor histology or mutation,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but by the </a:t>
            </a:r>
            <a:r>
              <a:rPr b="1" lang="en">
                <a:solidFill>
                  <a:schemeClr val="dk1"/>
                </a:solidFill>
              </a:rPr>
              <a:t>balance and interaction of immune-cell populations</a:t>
            </a:r>
            <a:r>
              <a:rPr lang="en">
                <a:solidFill>
                  <a:schemeClr val="dk1"/>
                </a:solidFill>
              </a:rPr>
              <a:t> within the tumor microenvironment itself.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short, this figure reframes how we think about NSCLC: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instead of a single disease with random immune variation, it’s composed of </a:t>
            </a:r>
            <a:r>
              <a:rPr b="1" lang="en">
                <a:solidFill>
                  <a:schemeClr val="dk1"/>
                </a:solidFill>
              </a:rPr>
              <a:t>five reproducible TIME states</a:t>
            </a:r>
            <a:r>
              <a:rPr lang="en">
                <a:solidFill>
                  <a:schemeClr val="dk1"/>
                </a:solidFill>
              </a:rPr>
              <a:t> that recur across patients.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And because we already have quantitative metrics of clinical response, such as </a:t>
            </a:r>
            <a:r>
              <a:rPr b="1" lang="en">
                <a:solidFill>
                  <a:schemeClr val="dk1"/>
                </a:solidFill>
              </a:rPr>
              <a:t>RVT% and MPR</a:t>
            </a:r>
            <a:r>
              <a:rPr lang="en">
                <a:solidFill>
                  <a:schemeClr val="dk1"/>
                </a:solidFill>
              </a:rPr>
              <a:t>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next step is to ask: </a:t>
            </a:r>
            <a:r>
              <a:rPr i="1" lang="en">
                <a:solidFill>
                  <a:schemeClr val="dk1"/>
                </a:solidFill>
              </a:rPr>
              <a:t>Do these immune subtypes actually predict treatment outcomes?</a:t>
            </a:r>
            <a:br>
              <a:rPr i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That’s what the authors examined next — comparing the five TIME subtypes to their pathologic response rates.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e419eb78e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e419eb78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Having defined the five TIME subtypes, the next question was whether these immune ecosystems are </a:t>
            </a:r>
            <a:r>
              <a:rPr b="1" lang="en">
                <a:solidFill>
                  <a:schemeClr val="dk1"/>
                </a:solidFill>
              </a:rPr>
              <a:t>associated with how well the tumors actually responded</a:t>
            </a:r>
            <a:r>
              <a:rPr lang="en">
                <a:solidFill>
                  <a:schemeClr val="dk1"/>
                </a:solidFill>
              </a:rPr>
              <a:t> to therapy.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the authors compared subtypes with </a:t>
            </a:r>
            <a:r>
              <a:rPr b="1" lang="en">
                <a:solidFill>
                  <a:schemeClr val="dk1"/>
                </a:solidFill>
              </a:rPr>
              <a:t>pathologic response outcomes</a:t>
            </a:r>
            <a:r>
              <a:rPr lang="en">
                <a:solidFill>
                  <a:schemeClr val="dk1"/>
                </a:solidFill>
              </a:rPr>
              <a:t> measured by RVT%, a striking pattern appeared.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Tumors classified as </a:t>
            </a:r>
            <a:r>
              <a:rPr b="1" lang="en">
                <a:solidFill>
                  <a:schemeClr val="dk1"/>
                </a:solidFill>
              </a:rPr>
              <a:t>TIME-NK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TIME-BE</a:t>
            </a:r>
            <a:r>
              <a:rPr lang="en">
                <a:solidFill>
                  <a:schemeClr val="dk1"/>
                </a:solidFill>
              </a:rPr>
              <a:t> — those rich in cytotoxic or B-cell activity — were far more likely to achieve </a:t>
            </a:r>
            <a:r>
              <a:rPr b="1" lang="en">
                <a:solidFill>
                  <a:schemeClr val="dk1"/>
                </a:solidFill>
              </a:rPr>
              <a:t>major pathologic response (MPR)</a:t>
            </a:r>
            <a:r>
              <a:rPr lang="en">
                <a:solidFill>
                  <a:schemeClr val="dk1"/>
                </a:solidFill>
              </a:rPr>
              <a:t>, meaning they had very little viable tumor remaining after treatment.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TIME-Mye</a:t>
            </a:r>
            <a:r>
              <a:rPr lang="en">
                <a:solidFill>
                  <a:schemeClr val="dk1"/>
                </a:solidFill>
              </a:rPr>
              <a:t> showed intermediate results, while </a:t>
            </a:r>
            <a:r>
              <a:rPr b="1" lang="en">
                <a:solidFill>
                  <a:schemeClr val="dk1"/>
                </a:solidFill>
              </a:rPr>
              <a:t>TIME-Treg</a:t>
            </a:r>
            <a:r>
              <a:rPr lang="en">
                <a:solidFill>
                  <a:schemeClr val="dk1"/>
                </a:solidFill>
              </a:rPr>
              <a:t>, dominated by suppressive regulatory T cells, corresponded to the poorest responses.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important to note that these immune profiles come from </a:t>
            </a:r>
            <a:r>
              <a:rPr b="1" lang="en">
                <a:solidFill>
                  <a:schemeClr val="dk1"/>
                </a:solidFill>
              </a:rPr>
              <a:t>post-treatment resected tumors</a:t>
            </a:r>
            <a:r>
              <a:rPr lang="en">
                <a:solidFill>
                  <a:schemeClr val="dk1"/>
                </a:solidFill>
              </a:rPr>
              <a:t>, not pre-treatment biopsies.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So, rather than predicting response prospectively, they </a:t>
            </a:r>
            <a:r>
              <a:rPr b="1" lang="en">
                <a:solidFill>
                  <a:schemeClr val="dk1"/>
                </a:solidFill>
              </a:rPr>
              <a:t>reflect the immune landscape that remains after therapy</a:t>
            </a:r>
            <a:r>
              <a:rPr lang="en">
                <a:solidFill>
                  <a:schemeClr val="dk1"/>
                </a:solidFill>
              </a:rPr>
              <a:t> — a snapshot of how effectively each patient’s immune system engaged with the tumor.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In that sense, the TIME subtype captures the </a:t>
            </a:r>
            <a:r>
              <a:rPr i="1" lang="en">
                <a:solidFill>
                  <a:schemeClr val="dk1"/>
                </a:solidFill>
              </a:rPr>
              <a:t>biological outcome</a:t>
            </a:r>
            <a:r>
              <a:rPr lang="en">
                <a:solidFill>
                  <a:schemeClr val="dk1"/>
                </a:solidFill>
              </a:rPr>
              <a:t> of therapy, revealing which immune programs are associated with success versus resistance.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correlations form the foundation for the deeper cellular analyses that follow.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To understand </a:t>
            </a:r>
            <a:r>
              <a:rPr i="1" lang="en">
                <a:solidFill>
                  <a:schemeClr val="dk1"/>
                </a:solidFill>
              </a:rPr>
              <a:t>why</a:t>
            </a:r>
            <a:r>
              <a:rPr lang="en">
                <a:solidFill>
                  <a:schemeClr val="dk1"/>
                </a:solidFill>
              </a:rPr>
              <a:t> some TIME structures link to strong responses, the authors next zoomed in on the most cytotoxic subtype, </a:t>
            </a:r>
            <a:r>
              <a:rPr b="1" lang="en">
                <a:solidFill>
                  <a:schemeClr val="dk1"/>
                </a:solidFill>
              </a:rPr>
              <a:t>TIME-NK</a:t>
            </a:r>
            <a:r>
              <a:rPr lang="en">
                <a:solidFill>
                  <a:schemeClr val="dk1"/>
                </a:solidFill>
              </a:rPr>
              <a:t>, and examined the effector T cells that drive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1.xml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2.xml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3.xml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4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comments" Target="../comments/comment4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comments" Target="../comments/comment5.xml"/><Relationship Id="rId4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Cohort Studies</a:t>
            </a:r>
            <a:endParaRPr sz="5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26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Jiyu Baek, Joon Kim, Terry Kim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TIME-NK:FGFBP2+ NK-like CD8 T cells</a:t>
            </a:r>
            <a:endParaRPr b="1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750" y="1017725"/>
            <a:ext cx="5803749" cy="3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/>
          <p:nvPr/>
        </p:nvSpPr>
        <p:spPr>
          <a:xfrm>
            <a:off x="4608093" y="4018750"/>
            <a:ext cx="1797975" cy="94235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6916725" y="3687475"/>
            <a:ext cx="1555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NK-associated cytotoxic genes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 rot="-1444157">
            <a:off x="6473454" y="3963684"/>
            <a:ext cx="375882" cy="125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TIME-BE: B Cells and Tertiary Lymphoid Structures (TLS)</a:t>
            </a:r>
            <a:endParaRPr b="1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96" y="1259401"/>
            <a:ext cx="8062624" cy="327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7109600" y="4536100"/>
            <a:ext cx="1783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(Yuki et al., 2023)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TIME-BE: B Cells and Tertiary Lymphoid Structures (TLS)</a:t>
            </a:r>
            <a:endParaRPr b="1"/>
          </a:p>
        </p:txBody>
      </p:sp>
      <p:sp>
        <p:nvSpPr>
          <p:cNvPr id="146" name="Google Shape;146;p24"/>
          <p:cNvSpPr txBox="1"/>
          <p:nvPr/>
        </p:nvSpPr>
        <p:spPr>
          <a:xfrm>
            <a:off x="4523125" y="1017725"/>
            <a:ext cx="4434600" cy="3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Primary lymphoid organs</a:t>
            </a:r>
            <a:r>
              <a:rPr lang="en" sz="1800">
                <a:solidFill>
                  <a:schemeClr val="dk1"/>
                </a:solidFill>
              </a:rPr>
              <a:t> — thymus and bone marrow, where lymphocytes </a:t>
            </a:r>
            <a:r>
              <a:rPr i="1" lang="en" sz="1800">
                <a:solidFill>
                  <a:schemeClr val="dk1"/>
                </a:solidFill>
              </a:rPr>
              <a:t>develop.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Secondary lymphoid organs</a:t>
            </a:r>
            <a:r>
              <a:rPr lang="en" sz="1800">
                <a:solidFill>
                  <a:schemeClr val="dk1"/>
                </a:solidFill>
              </a:rPr>
              <a:t> — lymph nodes and spleen, where immune cells </a:t>
            </a:r>
            <a:r>
              <a:rPr i="1" lang="en" sz="1800">
                <a:solidFill>
                  <a:schemeClr val="dk1"/>
                </a:solidFill>
              </a:rPr>
              <a:t>activate and interact.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Tertiary lymphoid structures (TLS)</a:t>
            </a:r>
            <a:r>
              <a:rPr lang="en" sz="1800">
                <a:solidFill>
                  <a:schemeClr val="dk1"/>
                </a:solidFill>
              </a:rPr>
              <a:t> — ectopic, formed in tissues like tumors under chronic inflammation.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50" y="1017713"/>
            <a:ext cx="40767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TIME-</a:t>
            </a:r>
            <a:r>
              <a:rPr b="1" lang="en"/>
              <a:t>BE: B Cells and Tertiary Lymphoid Structures (TLS)</a:t>
            </a:r>
            <a:endParaRPr b="1"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223975" y="4506800"/>
            <a:ext cx="20253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 cell aggregation!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25" y="1207689"/>
            <a:ext cx="8404600" cy="3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>
            <a:off x="491292" y="3028658"/>
            <a:ext cx="1328475" cy="1312725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992600" y="4391525"/>
            <a:ext cx="1629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TIME-Teff vs </a:t>
            </a:r>
            <a:r>
              <a:rPr b="1" lang="en"/>
              <a:t>TIME-</a:t>
            </a:r>
            <a:r>
              <a:rPr b="1" lang="en"/>
              <a:t>Treg</a:t>
            </a:r>
            <a:endParaRPr b="1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75" y="1017725"/>
            <a:ext cx="7078775" cy="38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/>
          <p:nvPr/>
        </p:nvSpPr>
        <p:spPr>
          <a:xfrm>
            <a:off x="5329000" y="3041175"/>
            <a:ext cx="1416200" cy="185030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 rot="-1444157">
            <a:off x="6795254" y="2987884"/>
            <a:ext cx="375882" cy="1254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120937" y="2794850"/>
            <a:ext cx="20253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Immunosuppression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TIME-Teff vs TIME-Treg</a:t>
            </a:r>
            <a:endParaRPr b="1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96" y="1017735"/>
            <a:ext cx="5108374" cy="39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5334000" y="1057700"/>
            <a:ext cx="37191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Texp vs Tex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Texp cells remain functional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Tex cells are terminally exhausted.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TIME Teff vs TIME Treg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TIME-Teff favors Texp expansion TIME-Treg favors Tex dominance.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Effector maintenance versus exhaustion drives response outcomes.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TCR Clonotype &amp; Non-MPR Heterogeneity</a:t>
            </a:r>
            <a:endParaRPr b="1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900" y="1017725"/>
            <a:ext cx="385884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2545800" y="2559050"/>
            <a:ext cx="1118800" cy="75185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>
            <a:off x="2545800" y="3346450"/>
            <a:ext cx="1118800" cy="12445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312950" y="2619149"/>
            <a:ext cx="2182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Treg hi non-MPR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2178350" y="2771100"/>
            <a:ext cx="3168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155365" y="3182984"/>
            <a:ext cx="2182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Treg low non-MPR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2178350" y="3346425"/>
            <a:ext cx="3168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6245325" y="1717085"/>
            <a:ext cx="2754600" cy="3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Non-MPR patients split into Treg hi and Treg low groups.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Treg hi tumors: expanded CCR8⁺ Tregs, few Texp cells.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Cox Proportional-Hazard Analysis</a:t>
            </a:r>
            <a:endParaRPr b="1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89" y="1212775"/>
            <a:ext cx="459105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4935950" y="1256725"/>
            <a:ext cx="40515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Used to identify factors that influence recurrence risk over time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Models </a:t>
            </a:r>
            <a:r>
              <a:rPr i="1" lang="en" sz="1600">
                <a:solidFill>
                  <a:schemeClr val="dk1"/>
                </a:solidFill>
              </a:rPr>
              <a:t>time-to-event</a:t>
            </a:r>
            <a:r>
              <a:rPr lang="en" sz="1600">
                <a:solidFill>
                  <a:schemeClr val="dk1"/>
                </a:solidFill>
              </a:rPr>
              <a:t> data (e.g., time to recurrence)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Estimates </a:t>
            </a:r>
            <a:r>
              <a:rPr b="1" lang="en" sz="1600">
                <a:solidFill>
                  <a:schemeClr val="dk1"/>
                </a:solidFill>
              </a:rPr>
              <a:t>Hazard Ratio (HR)</a:t>
            </a:r>
            <a:r>
              <a:rPr lang="en" sz="1600">
                <a:solidFill>
                  <a:schemeClr val="dk1"/>
                </a:solidFill>
              </a:rPr>
              <a:t> for each variable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 → </a:t>
            </a:r>
            <a:r>
              <a:rPr b="1" lang="en" sz="1600">
                <a:solidFill>
                  <a:schemeClr val="dk1"/>
                </a:solidFill>
              </a:rPr>
              <a:t>HR &lt; 1:</a:t>
            </a:r>
            <a:r>
              <a:rPr lang="en" sz="1600">
                <a:solidFill>
                  <a:schemeClr val="dk1"/>
                </a:solidFill>
              </a:rPr>
              <a:t> lower recurrence risk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 → </a:t>
            </a:r>
            <a:r>
              <a:rPr b="1" lang="en" sz="1600">
                <a:solidFill>
                  <a:schemeClr val="dk1"/>
                </a:solidFill>
              </a:rPr>
              <a:t>HR &gt; 1:</a:t>
            </a:r>
            <a:r>
              <a:rPr lang="en" sz="1600">
                <a:solidFill>
                  <a:schemeClr val="dk1"/>
                </a:solidFill>
              </a:rPr>
              <a:t> higher recurrence risk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Recurrence-Free Survival (Cox-PH Analysis)</a:t>
            </a:r>
            <a:endParaRPr b="1"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0694"/>
            <a:ext cx="8839199" cy="237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044" y="1070694"/>
            <a:ext cx="3075736" cy="23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311500" y="3557725"/>
            <a:ext cx="85338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TIME-NK/Teff have best RFS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TIME-Treg/Mye relapse earlier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More Texp → lower recurrence risk; more CCR8⁺ Tregs → higher risk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Integrated Model and Clinical Implications</a:t>
            </a:r>
            <a:endParaRPr b="1"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96" y="1148229"/>
            <a:ext cx="5467400" cy="36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14234" y="1832450"/>
            <a:ext cx="19788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-Cytotoxic and effector T cells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-Mature TLS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-High Texp cells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-High MPR, RFS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7258427" y="1832450"/>
            <a:ext cx="19788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CCCC"/>
                </a:solidFill>
              </a:rPr>
              <a:t>-Tregs and exhausted T cells</a:t>
            </a:r>
            <a:endParaRPr sz="1800">
              <a:solidFill>
                <a:srgbClr val="F4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4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CCCC"/>
                </a:solidFill>
              </a:rPr>
              <a:t>-Immature TLS</a:t>
            </a:r>
            <a:endParaRPr sz="1800">
              <a:solidFill>
                <a:srgbClr val="F4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4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4CCCC"/>
                </a:solidFill>
              </a:rPr>
              <a:t>-Shorter RFS</a:t>
            </a:r>
            <a:endParaRPr sz="1800">
              <a:solidFill>
                <a:srgbClr val="F4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4CC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Outline</a:t>
            </a:r>
            <a:endParaRPr b="1" sz="28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1642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8800"/>
              <a:t>Cohorts</a:t>
            </a:r>
            <a:endParaRPr b="1"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What are cohorts?</a:t>
            </a:r>
            <a:endParaRPr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Why cohorts?</a:t>
            </a:r>
            <a:endParaRPr sz="8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8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8800"/>
              <a:t>Atlas Study (Liu et al.)</a:t>
            </a:r>
            <a:endParaRPr b="1"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Background &amp; Study Design</a:t>
            </a:r>
            <a:endParaRPr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TIME Subtype Discovery</a:t>
            </a:r>
            <a:endParaRPr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Functional and Survival Insights</a:t>
            </a:r>
            <a:endParaRPr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Clinical Implications</a:t>
            </a:r>
            <a:endParaRPr sz="8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53639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3"/>
            </a:pPr>
            <a:r>
              <a:rPr b="1" lang="en" sz="2200"/>
              <a:t>MrVI (Boyeau et al.)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scVI Recap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Challenges in scVI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MrVI: An intuition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Case studies</a:t>
            </a:r>
            <a:endParaRPr sz="2200"/>
          </a:p>
        </p:txBody>
      </p:sp>
      <p:sp>
        <p:nvSpPr>
          <p:cNvPr id="63" name="Google Shape;63;p14"/>
          <p:cNvSpPr/>
          <p:nvPr/>
        </p:nvSpPr>
        <p:spPr>
          <a:xfrm>
            <a:off x="311700" y="1152475"/>
            <a:ext cx="3752475" cy="1075975"/>
          </a:xfrm>
          <a:prstGeom prst="flowChartProcess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223970" y="445025"/>
            <a:ext cx="89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 and Take-Home Messages</a:t>
            </a:r>
            <a:endParaRPr b="1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75" y="1017725"/>
            <a:ext cx="3838950" cy="3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4337675" y="1362375"/>
            <a:ext cx="4524300" cy="3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The power of cohort-level single-cell analysis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The TIME exists on a functional spectrum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Distinct immune programs drive success or failure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Clinical implication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904875"/>
            <a:ext cx="47625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Outline</a:t>
            </a:r>
            <a:endParaRPr b="1" sz="2820"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Cohorts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What are cohorts?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Why cohorts?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Atlas Study (Liu et al.)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27" name="Google Shape;227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3"/>
            </a:pPr>
            <a:r>
              <a:rPr b="1" lang="en" sz="2200"/>
              <a:t>MrVI (Boyeau et al.)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scVI Recap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Challenges in scVI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MrVI: An intuition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Case studies</a:t>
            </a:r>
            <a:endParaRPr sz="2200"/>
          </a:p>
        </p:txBody>
      </p:sp>
      <p:sp>
        <p:nvSpPr>
          <p:cNvPr id="228" name="Google Shape;228;p34"/>
          <p:cNvSpPr/>
          <p:nvPr/>
        </p:nvSpPr>
        <p:spPr>
          <a:xfrm>
            <a:off x="4854450" y="1085373"/>
            <a:ext cx="3752475" cy="1328925"/>
          </a:xfrm>
          <a:prstGeom prst="flowChartProcess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Recap: sc-RNA Seq allows analyzing mechanism of disease at much detailed resolution </a:t>
            </a:r>
            <a:endParaRPr b="1" sz="2400"/>
          </a:p>
        </p:txBody>
      </p:sp>
      <p:pic>
        <p:nvPicPr>
          <p:cNvPr descr="Single cell RNA sequencing – NGS Analysis" id="234" name="Google Shape;234;p35"/>
          <p:cNvPicPr preferRelativeResize="0"/>
          <p:nvPr/>
        </p:nvPicPr>
        <p:blipFill rotWithShape="1">
          <a:blip r:embed="rId3">
            <a:alphaModFix/>
          </a:blip>
          <a:srcRect b="47978" l="0" r="0" t="0"/>
          <a:stretch/>
        </p:blipFill>
        <p:spPr>
          <a:xfrm>
            <a:off x="493349" y="1851175"/>
            <a:ext cx="3538901" cy="138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0750" y="1274987"/>
            <a:ext cx="2589550" cy="23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/>
        </p:nvSpPr>
        <p:spPr>
          <a:xfrm>
            <a:off x="196647" y="4065325"/>
            <a:ext cx="790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2569"/>
                </a:solidFill>
                <a:latin typeface="Arial"/>
                <a:ea typeface="Arial"/>
                <a:cs typeface="Arial"/>
                <a:sym typeface="Arial"/>
              </a:rPr>
              <a:t>f, A t-SNE embedding of a primary peripheral blood mononuclear cell (PBMC) dataset with cell annotations. NK, natural killer, separated into CD56 bright and dim subsets. pDC, plasmacytoid dendritic cell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25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Kharchenko, Peter V. "The triumphs and limitations of computational methods for scRNA-seq." </a:t>
            </a:r>
            <a:r>
              <a:rPr b="0" i="1" lang="en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Nature methods</a:t>
            </a:r>
            <a:r>
              <a:rPr b="0" i="0" lang="en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18.7 (2021): 723-732.</a:t>
            </a:r>
            <a:endParaRPr sz="1200">
              <a:solidFill>
                <a:srgbClr val="0025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280775" y="17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scVI provided a scalable framework for the probabilistic representation and analysis of single cell</a:t>
            </a:r>
            <a:endParaRPr b="1" sz="2400"/>
          </a:p>
        </p:txBody>
      </p:sp>
      <p:sp>
        <p:nvSpPr>
          <p:cNvPr id="242" name="Google Shape;242;p36"/>
          <p:cNvSpPr txBox="1"/>
          <p:nvPr>
            <p:ph type="title"/>
          </p:nvPr>
        </p:nvSpPr>
        <p:spPr>
          <a:xfrm>
            <a:off x="4011025" y="460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Done? but… sample level heterogeneity?</a:t>
            </a:r>
            <a:endParaRPr b="1" sz="2000"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56657" r="0" t="0"/>
          <a:stretch/>
        </p:blipFill>
        <p:spPr>
          <a:xfrm>
            <a:off x="476375" y="1029382"/>
            <a:ext cx="2984577" cy="175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56124" r="0" t="0"/>
          <a:stretch/>
        </p:blipFill>
        <p:spPr>
          <a:xfrm>
            <a:off x="4528725" y="998750"/>
            <a:ext cx="3126824" cy="18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75" y="2857519"/>
            <a:ext cx="7244442" cy="18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Smoothies Again? Within Sample</a:t>
            </a:r>
            <a:endParaRPr b="1"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81000" y="1166100"/>
            <a:ext cx="744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</a:t>
            </a:r>
            <a:r>
              <a:rPr b="1" lang="en" sz="1600"/>
              <a:t>ingle Cell: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individual ingredients (cells) and not the smoothie (average/bulk analysis)</a:t>
            </a:r>
            <a:endParaRPr sz="1600"/>
          </a:p>
        </p:txBody>
      </p:sp>
      <p:sp>
        <p:nvSpPr>
          <p:cNvPr id="252" name="Google Shape;252;p37"/>
          <p:cNvSpPr txBox="1"/>
          <p:nvPr>
            <p:ph idx="2" type="body"/>
          </p:nvPr>
        </p:nvSpPr>
        <p:spPr>
          <a:xfrm>
            <a:off x="381000" y="3363600"/>
            <a:ext cx="72249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However</a:t>
            </a:r>
            <a:r>
              <a:rPr lang="en" sz="1500"/>
              <a:t>,</a:t>
            </a:r>
            <a:r>
              <a:rPr b="1" lang="en" sz="1500"/>
              <a:t> subtle differences inside the same cell classification</a:t>
            </a:r>
            <a:r>
              <a:rPr lang="en" sz="1500"/>
              <a:t> are completely ignored, in other words, “smoothied” again</a:t>
            </a:r>
            <a:endParaRPr sz="1500"/>
          </a:p>
        </p:txBody>
      </p:sp>
      <p:sp>
        <p:nvSpPr>
          <p:cNvPr id="253" name="Google Shape;253;p37"/>
          <p:cNvSpPr txBox="1"/>
          <p:nvPr/>
        </p:nvSpPr>
        <p:spPr>
          <a:xfrm>
            <a:off x="311700" y="4328175"/>
            <a:ext cx="51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</a:t>
            </a:r>
            <a:r>
              <a:rPr b="1" lang="en"/>
              <a:t>assumes the effects they evaluate are constant”</a:t>
            </a:r>
            <a:endParaRPr b="1"/>
          </a:p>
        </p:txBody>
      </p:sp>
      <p:sp>
        <p:nvSpPr>
          <p:cNvPr id="254" name="Google Shape;254;p37"/>
          <p:cNvSpPr txBox="1"/>
          <p:nvPr/>
        </p:nvSpPr>
        <p:spPr>
          <a:xfrm>
            <a:off x="381000" y="2197550"/>
            <a:ext cx="7149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PCA or even scVI: 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Latent Space, and possibly </a:t>
            </a:r>
            <a:r>
              <a:rPr lang="en" sz="1500">
                <a:solidFill>
                  <a:schemeClr val="dk2"/>
                </a:solidFill>
              </a:rPr>
              <a:t>cell-level classification</a:t>
            </a:r>
            <a:endParaRPr sz="1500"/>
          </a:p>
        </p:txBody>
      </p:sp>
      <p:sp>
        <p:nvSpPr>
          <p:cNvPr id="255" name="Google Shape;255;p37"/>
          <p:cNvSpPr txBox="1"/>
          <p:nvPr/>
        </p:nvSpPr>
        <p:spPr>
          <a:xfrm>
            <a:off x="1626850" y="2410625"/>
            <a:ext cx="559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Outline</a:t>
            </a:r>
            <a:endParaRPr b="1"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Cohorts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What are cohorts?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Why cohorts?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Atlas Study (Liu et al.)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2" name="Google Shape;262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b="1" lang="en" sz="2400"/>
              <a:t>M</a:t>
            </a:r>
            <a:r>
              <a:rPr b="1" lang="en" sz="2400"/>
              <a:t>rVI (Boyeau et al.)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scVI Recap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Challenges in scVI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M</a:t>
            </a:r>
            <a:r>
              <a:rPr lang="en" sz="2400"/>
              <a:t>rVI: An intuition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Case studies</a:t>
            </a:r>
            <a:endParaRPr sz="2400"/>
          </a:p>
        </p:txBody>
      </p:sp>
      <p:sp>
        <p:nvSpPr>
          <p:cNvPr id="263" name="Google Shape;263;p38"/>
          <p:cNvSpPr/>
          <p:nvPr/>
        </p:nvSpPr>
        <p:spPr>
          <a:xfrm>
            <a:off x="5146734" y="2505110"/>
            <a:ext cx="3752475" cy="803100"/>
          </a:xfrm>
          <a:prstGeom prst="flowChartProcess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252475" y="38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 of MrVI for Cohort Studies</a:t>
            </a:r>
            <a:endParaRPr b="1"/>
          </a:p>
        </p:txBody>
      </p:sp>
      <p:sp>
        <p:nvSpPr>
          <p:cNvPr id="269" name="Google Shape;269;p39"/>
          <p:cNvSpPr txBox="1"/>
          <p:nvPr/>
        </p:nvSpPr>
        <p:spPr>
          <a:xfrm>
            <a:off x="197400" y="1184425"/>
            <a:ext cx="86589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Contribution: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 sz="1800"/>
              <a:t>stratifying samples into groups </a:t>
            </a:r>
            <a:r>
              <a:rPr b="1" lang="en" sz="1800"/>
              <a:t>(HOW)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 sz="1800"/>
              <a:t>evaluating the cellular and molecular differences between groups </a:t>
            </a:r>
            <a:r>
              <a:rPr b="1" lang="en" sz="1800"/>
              <a:t>(WHY)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Separate biological signal (target covariate)  |  technical noise (nuisance covariate)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without requiring</a:t>
            </a:r>
            <a:r>
              <a:rPr lang="en" sz="1800"/>
              <a:t> a priori grouping of cells into types or states.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Diagram (you’ll get sick of this…)</a:t>
            </a:r>
            <a:endParaRPr b="1"/>
          </a:p>
        </p:txBody>
      </p:sp>
      <p:pic>
        <p:nvPicPr>
          <p:cNvPr id="275" name="Google Shape;275;p40" title="Screenshot 2025-10-26 at 20.54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974" y="1111675"/>
            <a:ext cx="3332525" cy="35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/>
          <p:nvPr/>
        </p:nvSpPr>
        <p:spPr>
          <a:xfrm>
            <a:off x="2433094" y="1645914"/>
            <a:ext cx="12882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1073356" y="1240914"/>
            <a:ext cx="143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“Pure” state without any covariates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6436996" y="2286039"/>
            <a:ext cx="200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Now with covariates that we care about!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9" name="Google Shape;279;p40"/>
          <p:cNvSpPr/>
          <p:nvPr/>
        </p:nvSpPr>
        <p:spPr>
          <a:xfrm rot="5607">
            <a:off x="4229906" y="2699599"/>
            <a:ext cx="2207103" cy="1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2433094" y="3819939"/>
            <a:ext cx="12882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 txBox="1"/>
          <p:nvPr/>
        </p:nvSpPr>
        <p:spPr>
          <a:xfrm>
            <a:off x="930302" y="3692000"/>
            <a:ext cx="195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Original Data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(ft. batch effects)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375793" y="1413332"/>
            <a:ext cx="474000" cy="3014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 txBox="1"/>
          <p:nvPr/>
        </p:nvSpPr>
        <p:spPr>
          <a:xfrm>
            <a:off x="134143" y="1073014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most pure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34143" y="4428039"/>
            <a:ext cx="95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most noise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mrVI, What Can You Do? (1/3)</a:t>
            </a:r>
            <a:endParaRPr/>
          </a:p>
        </p:txBody>
      </p:sp>
      <p:pic>
        <p:nvPicPr>
          <p:cNvPr id="290" name="Google Shape;290;p41" title="Screenshot 2025-10-26 at 22.49.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00" y="1170125"/>
            <a:ext cx="744084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5036150" y="805075"/>
            <a:ext cx="3515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(For simplicity, we assume dim(u-space) = dim(z-space))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050" y="237613"/>
            <a:ext cx="7002424" cy="46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mrVI, What Can You Do? (2/3)</a:t>
            </a:r>
            <a:endParaRPr/>
          </a:p>
        </p:txBody>
      </p:sp>
      <p:pic>
        <p:nvPicPr>
          <p:cNvPr id="297" name="Google Shape;297;p42" title="Screenshot 2025-10-26 at 22.50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75" y="1089625"/>
            <a:ext cx="414363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/>
        </p:nvSpPr>
        <p:spPr>
          <a:xfrm>
            <a:off x="6136431" y="1091321"/>
            <a:ext cx="148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“Multiverse!”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41" y="1678596"/>
            <a:ext cx="2097983" cy="31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mrVI, What Can You Do? (3/3)</a:t>
            </a:r>
            <a:endParaRPr/>
          </a:p>
        </p:txBody>
      </p:sp>
      <p:pic>
        <p:nvPicPr>
          <p:cNvPr id="305" name="Google Shape;305;p43" title="Screenshot 2025-10-26 at 22.50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350" y="1179075"/>
            <a:ext cx="624926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7343925" y="3688525"/>
            <a:ext cx="1612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Will explain this in detail later…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Mixture of Gaussians (very lightly)</a:t>
            </a:r>
            <a:endParaRPr b="1"/>
          </a:p>
        </p:txBody>
      </p:sp>
      <p:sp>
        <p:nvSpPr>
          <p:cNvPr id="312" name="Google Shape;312;p44"/>
          <p:cNvSpPr txBox="1"/>
          <p:nvPr>
            <p:ph type="title"/>
          </p:nvPr>
        </p:nvSpPr>
        <p:spPr>
          <a:xfrm>
            <a:off x="390064" y="107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sampling with weighted combination of Gaussians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Possibly account for distinct clusters</a:t>
            </a:r>
            <a:r>
              <a:rPr lang="en" sz="1700"/>
              <a:t> for different </a:t>
            </a:r>
            <a:r>
              <a:rPr b="1" lang="en" sz="1700"/>
              <a:t>cell types or states</a:t>
            </a:r>
            <a:endParaRPr sz="2400"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1648850"/>
            <a:ext cx="4749326" cy="19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 title="Screenshot 2025-10-26 at 20.54.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000" y="1707275"/>
            <a:ext cx="2598400" cy="279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/>
          <p:nvPr/>
        </p:nvSpPr>
        <p:spPr>
          <a:xfrm>
            <a:off x="5062650" y="2069450"/>
            <a:ext cx="1474200" cy="22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Diagram, but with a “VAE lens”</a:t>
            </a:r>
            <a:endParaRPr b="1"/>
          </a:p>
        </p:txBody>
      </p:sp>
      <p:pic>
        <p:nvPicPr>
          <p:cNvPr id="321" name="Google Shape;321;p45" title="Screenshot 2025-10-26 at 20.54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974" y="1111675"/>
            <a:ext cx="3332525" cy="35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/>
          <p:nvPr/>
        </p:nvSpPr>
        <p:spPr>
          <a:xfrm>
            <a:off x="1869550" y="2656725"/>
            <a:ext cx="12882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 txBox="1"/>
          <p:nvPr/>
        </p:nvSpPr>
        <p:spPr>
          <a:xfrm>
            <a:off x="438250" y="2390175"/>
            <a:ext cx="14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is the “encoder”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6306650" y="2063850"/>
            <a:ext cx="200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Then we try to “decode”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(or “reconstruct”)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5" name="Google Shape;325;p45"/>
          <p:cNvSpPr/>
          <p:nvPr/>
        </p:nvSpPr>
        <p:spPr>
          <a:xfrm rot="-1346265">
            <a:off x="4086785" y="2914238"/>
            <a:ext cx="2207088" cy="188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Piece of Philosophy</a:t>
            </a:r>
            <a:endParaRPr/>
          </a:p>
        </p:txBody>
      </p:sp>
      <p:sp>
        <p:nvSpPr>
          <p:cNvPr id="331" name="Google Shape;331;p46"/>
          <p:cNvSpPr txBox="1"/>
          <p:nvPr/>
        </p:nvSpPr>
        <p:spPr>
          <a:xfrm>
            <a:off x="590400" y="985785"/>
            <a:ext cx="781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efficacy of mrVI greatly hinges upon the existence of a </a:t>
            </a:r>
            <a:r>
              <a:rPr i="1" lang="en" sz="1800">
                <a:solidFill>
                  <a:schemeClr val="dk2"/>
                </a:solidFill>
              </a:rPr>
              <a:t>u-space</a:t>
            </a:r>
            <a:r>
              <a:rPr lang="en" sz="1800">
                <a:solidFill>
                  <a:schemeClr val="dk2"/>
                </a:solidFill>
              </a:rPr>
              <a:t> that nicely captures the essence of our dataset, in addition to the </a:t>
            </a:r>
            <a:r>
              <a:rPr i="1" lang="en" sz="1800">
                <a:solidFill>
                  <a:schemeClr val="dk2"/>
                </a:solidFill>
              </a:rPr>
              <a:t>z-space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50" y="2376276"/>
            <a:ext cx="3526075" cy="26873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3" name="Google Shape;333;p46"/>
          <p:cNvGraphicFramePr/>
          <p:nvPr/>
        </p:nvGraphicFramePr>
        <p:xfrm>
          <a:off x="4144959" y="2570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{B4469DD7-524C-4758-B57E-6AEEDA0FF290}</a:tableStyleId>
              </a:tblPr>
              <a:tblGrid>
                <a:gridCol w="916850"/>
                <a:gridCol w="1821850"/>
                <a:gridCol w="1941900"/>
              </a:tblGrid>
              <a:tr h="50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Belief in u-space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Non-belief in u-space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8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U-space exists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Infinite Gain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(Nature paper)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Infinite Loss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</a:t>
                      </a:r>
                      <a:r>
                        <a:rPr lang="en"/>
                        <a:t>Somebody else writes a</a:t>
                      </a:r>
                      <a:r>
                        <a:rPr lang="en"/>
                        <a:t> Nature paper)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8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U-space doesn’t exist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Finite Loss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(Experiment fails)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Finite Gain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(Do something else)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4" name="Google Shape;334;p46"/>
          <p:cNvSpPr txBox="1"/>
          <p:nvPr/>
        </p:nvSpPr>
        <p:spPr>
          <a:xfrm>
            <a:off x="611888" y="1817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If you believe in Nature…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Bad Analogy (maybe not)</a:t>
            </a:r>
            <a:endParaRPr/>
          </a:p>
        </p:txBody>
      </p:sp>
      <p:sp>
        <p:nvSpPr>
          <p:cNvPr id="340" name="Google Shape;340;p47"/>
          <p:cNvSpPr txBox="1"/>
          <p:nvPr/>
        </p:nvSpPr>
        <p:spPr>
          <a:xfrm>
            <a:off x="266975" y="1341800"/>
            <a:ext cx="52521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U-space asks: </a:t>
            </a:r>
            <a:r>
              <a:rPr b="1" lang="en" sz="1800">
                <a:solidFill>
                  <a:schemeClr val="dk2"/>
                </a:solidFill>
              </a:rPr>
              <a:t>What</a:t>
            </a:r>
            <a:r>
              <a:rPr lang="en" sz="1800">
                <a:solidFill>
                  <a:schemeClr val="dk2"/>
                </a:solidFill>
              </a:rPr>
              <a:t> are you? (What is this cell?)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Z-space asks: What are you? And </a:t>
            </a:r>
            <a:r>
              <a:rPr b="1" lang="en" sz="1800">
                <a:solidFill>
                  <a:schemeClr val="dk2"/>
                </a:solidFill>
              </a:rPr>
              <a:t>How</a:t>
            </a:r>
            <a:r>
              <a:rPr lang="en" sz="1800">
                <a:solidFill>
                  <a:schemeClr val="dk2"/>
                </a:solidFill>
              </a:rPr>
              <a:t> are you?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			  (How does this cell behave?)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1" name="Google Shape;341;p47" title="Screenshot 2025-10-26 at 20.54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949" y="382600"/>
            <a:ext cx="3332525" cy="35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7"/>
          <p:cNvSpPr txBox="1"/>
          <p:nvPr/>
        </p:nvSpPr>
        <p:spPr>
          <a:xfrm>
            <a:off x="626150" y="3882225"/>
            <a:ext cx="410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Which leads us to believe that the </a:t>
            </a:r>
            <a:r>
              <a:rPr b="1" lang="en" sz="1800">
                <a:solidFill>
                  <a:schemeClr val="dk2"/>
                </a:solidFill>
              </a:rPr>
              <a:t>How</a:t>
            </a:r>
            <a:r>
              <a:rPr lang="en" sz="1800">
                <a:solidFill>
                  <a:schemeClr val="dk2"/>
                </a:solidFill>
              </a:rPr>
              <a:t> is encoded in (Z - U)…?!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3" name="Google Shape;343;p47"/>
          <p:cNvSpPr/>
          <p:nvPr/>
        </p:nvSpPr>
        <p:spPr>
          <a:xfrm>
            <a:off x="6440550" y="724575"/>
            <a:ext cx="626100" cy="152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Kind of a “Proof”</a:t>
            </a:r>
            <a:endParaRPr b="1"/>
          </a:p>
        </p:txBody>
      </p:sp>
      <p:grpSp>
        <p:nvGrpSpPr>
          <p:cNvPr id="349" name="Google Shape;349;p48"/>
          <p:cNvGrpSpPr/>
          <p:nvPr/>
        </p:nvGrpSpPr>
        <p:grpSpPr>
          <a:xfrm>
            <a:off x="4191151" y="847766"/>
            <a:ext cx="4489750" cy="1674900"/>
            <a:chOff x="4191151" y="847766"/>
            <a:chExt cx="4489750" cy="1674900"/>
          </a:xfrm>
        </p:grpSpPr>
        <p:sp>
          <p:nvSpPr>
            <p:cNvPr id="350" name="Google Shape;350;p48"/>
            <p:cNvSpPr/>
            <p:nvPr/>
          </p:nvSpPr>
          <p:spPr>
            <a:xfrm>
              <a:off x="4191151" y="847766"/>
              <a:ext cx="3363900" cy="167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8"/>
            <p:cNvSpPr/>
            <p:nvPr/>
          </p:nvSpPr>
          <p:spPr>
            <a:xfrm>
              <a:off x="4378276" y="1297066"/>
              <a:ext cx="313200" cy="313200"/>
            </a:xfrm>
            <a:prstGeom prst="ellipse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5895401" y="1758766"/>
              <a:ext cx="313200" cy="3132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6588926" y="1371316"/>
              <a:ext cx="313200" cy="3132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8"/>
            <p:cNvSpPr txBox="1"/>
            <p:nvPr/>
          </p:nvSpPr>
          <p:spPr>
            <a:xfrm>
              <a:off x="7652201" y="1222816"/>
              <a:ext cx="102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u-space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355" name="Google Shape;355;p48"/>
          <p:cNvSpPr txBox="1"/>
          <p:nvPr/>
        </p:nvSpPr>
        <p:spPr>
          <a:xfrm>
            <a:off x="174300" y="1303000"/>
            <a:ext cx="4203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we care about: </a:t>
            </a:r>
            <a:r>
              <a:rPr b="1" lang="en" sz="1800">
                <a:solidFill>
                  <a:schemeClr val="dk2"/>
                </a:solidFill>
              </a:rPr>
              <a:t>Arrows</a:t>
            </a:r>
            <a:r>
              <a:rPr lang="en" sz="1800">
                <a:solidFill>
                  <a:schemeClr val="dk2"/>
                </a:solidFill>
              </a:rPr>
              <a:t>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Or in biology terms: </a:t>
            </a:r>
            <a:r>
              <a:rPr b="1" lang="en" sz="1800">
                <a:solidFill>
                  <a:schemeClr val="dk2"/>
                </a:solidFill>
              </a:rPr>
              <a:t>Sample effects!!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Or kind of a </a:t>
            </a:r>
            <a:r>
              <a:rPr b="1" lang="en" sz="1800">
                <a:solidFill>
                  <a:schemeClr val="dk2"/>
                </a:solidFill>
              </a:rPr>
              <a:t>“(Z - U)” effect!!!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356" name="Google Shape;356;p48"/>
          <p:cNvGrpSpPr/>
          <p:nvPr/>
        </p:nvGrpSpPr>
        <p:grpSpPr>
          <a:xfrm>
            <a:off x="311700" y="2734875"/>
            <a:ext cx="3507950" cy="2212025"/>
            <a:chOff x="311700" y="2734875"/>
            <a:chExt cx="3507950" cy="2212025"/>
          </a:xfrm>
        </p:grpSpPr>
        <p:sp>
          <p:nvSpPr>
            <p:cNvPr id="357" name="Google Shape;357;p48"/>
            <p:cNvSpPr/>
            <p:nvPr/>
          </p:nvSpPr>
          <p:spPr>
            <a:xfrm>
              <a:off x="311700" y="3272000"/>
              <a:ext cx="3363900" cy="167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8"/>
            <p:cNvSpPr txBox="1"/>
            <p:nvPr/>
          </p:nvSpPr>
          <p:spPr>
            <a:xfrm>
              <a:off x="635450" y="2734875"/>
              <a:ext cx="318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z</a:t>
              </a:r>
              <a:r>
                <a:rPr lang="en" sz="1800">
                  <a:solidFill>
                    <a:schemeClr val="dk2"/>
                  </a:solidFill>
                </a:rPr>
                <a:t>-space (scVI)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359" name="Google Shape;359;p48"/>
            <p:cNvSpPr/>
            <p:nvPr/>
          </p:nvSpPr>
          <p:spPr>
            <a:xfrm>
              <a:off x="1098475" y="3952850"/>
              <a:ext cx="313200" cy="313200"/>
            </a:xfrm>
            <a:prstGeom prst="ellipse">
              <a:avLst/>
            </a:prstGeom>
            <a:solidFill>
              <a:srgbClr val="E06666"/>
            </a:solidFill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8"/>
            <p:cNvSpPr/>
            <p:nvPr/>
          </p:nvSpPr>
          <p:spPr>
            <a:xfrm>
              <a:off x="939462" y="4301831"/>
              <a:ext cx="313200" cy="313200"/>
            </a:xfrm>
            <a:prstGeom prst="ellipse">
              <a:avLst/>
            </a:prstGeom>
            <a:solidFill>
              <a:srgbClr val="F1C232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8"/>
            <p:cNvSpPr/>
            <p:nvPr/>
          </p:nvSpPr>
          <p:spPr>
            <a:xfrm>
              <a:off x="3246500" y="3747175"/>
              <a:ext cx="313200" cy="313200"/>
            </a:xfrm>
            <a:prstGeom prst="ellipse">
              <a:avLst/>
            </a:prstGeom>
            <a:solidFill>
              <a:srgbClr val="6AA84F"/>
            </a:solidFill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8"/>
            <p:cNvSpPr/>
            <p:nvPr/>
          </p:nvSpPr>
          <p:spPr>
            <a:xfrm rot="-444912">
              <a:off x="2843143" y="3846067"/>
              <a:ext cx="411441" cy="186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8"/>
            <p:cNvSpPr/>
            <p:nvPr/>
          </p:nvSpPr>
          <p:spPr>
            <a:xfrm rot="928495">
              <a:off x="669506" y="3941069"/>
              <a:ext cx="411519" cy="18705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8"/>
            <p:cNvSpPr/>
            <p:nvPr/>
          </p:nvSpPr>
          <p:spPr>
            <a:xfrm rot="10448257">
              <a:off x="1258379" y="4306487"/>
              <a:ext cx="619741" cy="21621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8"/>
            <p:cNvSpPr/>
            <p:nvPr/>
          </p:nvSpPr>
          <p:spPr>
            <a:xfrm>
              <a:off x="831900" y="3774881"/>
              <a:ext cx="714000" cy="98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48"/>
          <p:cNvGrpSpPr/>
          <p:nvPr/>
        </p:nvGrpSpPr>
        <p:grpSpPr>
          <a:xfrm>
            <a:off x="5468400" y="2571750"/>
            <a:ext cx="3363900" cy="2377025"/>
            <a:chOff x="5468400" y="2571750"/>
            <a:chExt cx="3363900" cy="2377025"/>
          </a:xfrm>
        </p:grpSpPr>
        <p:sp>
          <p:nvSpPr>
            <p:cNvPr id="367" name="Google Shape;367;p48"/>
            <p:cNvSpPr/>
            <p:nvPr/>
          </p:nvSpPr>
          <p:spPr>
            <a:xfrm>
              <a:off x="5468400" y="3272000"/>
              <a:ext cx="3363900" cy="1674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8"/>
            <p:cNvSpPr txBox="1"/>
            <p:nvPr/>
          </p:nvSpPr>
          <p:spPr>
            <a:xfrm>
              <a:off x="5949813" y="2571750"/>
              <a:ext cx="2575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z</a:t>
              </a:r>
              <a:r>
                <a:rPr lang="en" sz="1800">
                  <a:solidFill>
                    <a:schemeClr val="dk2"/>
                  </a:solidFill>
                </a:rPr>
                <a:t>-space 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(with counterfactuals)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7799971" y="4543381"/>
              <a:ext cx="313200" cy="313200"/>
            </a:xfrm>
            <a:prstGeom prst="ellipse">
              <a:avLst/>
            </a:prstGeom>
            <a:solidFill>
              <a:srgbClr val="F1C232"/>
            </a:solidFill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6075046" y="4364445"/>
              <a:ext cx="313200" cy="313200"/>
            </a:xfrm>
            <a:prstGeom prst="ellipse">
              <a:avLst/>
            </a:prstGeom>
            <a:solidFill>
              <a:srgbClr val="F1C232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8"/>
            <p:cNvSpPr/>
            <p:nvPr/>
          </p:nvSpPr>
          <p:spPr>
            <a:xfrm>
              <a:off x="7805112" y="4131786"/>
              <a:ext cx="313200" cy="313200"/>
            </a:xfrm>
            <a:prstGeom prst="ellipse">
              <a:avLst/>
            </a:prstGeom>
            <a:solidFill>
              <a:srgbClr val="F1C232"/>
            </a:solidFill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8"/>
            <p:cNvSpPr/>
            <p:nvPr/>
          </p:nvSpPr>
          <p:spPr>
            <a:xfrm>
              <a:off x="7039878" y="4301825"/>
              <a:ext cx="313200" cy="3132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8"/>
            <p:cNvSpPr/>
            <p:nvPr/>
          </p:nvSpPr>
          <p:spPr>
            <a:xfrm rot="-444912">
              <a:off x="7371050" y="4241192"/>
              <a:ext cx="411441" cy="186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8"/>
            <p:cNvSpPr/>
            <p:nvPr/>
          </p:nvSpPr>
          <p:spPr>
            <a:xfrm rot="928495">
              <a:off x="7371002" y="4516999"/>
              <a:ext cx="411519" cy="18705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8"/>
            <p:cNvSpPr/>
            <p:nvPr/>
          </p:nvSpPr>
          <p:spPr>
            <a:xfrm rot="10448900">
              <a:off x="6423894" y="4395131"/>
              <a:ext cx="606159" cy="2252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8"/>
            <p:cNvSpPr/>
            <p:nvPr/>
          </p:nvSpPr>
          <p:spPr>
            <a:xfrm>
              <a:off x="7599563" y="3968075"/>
              <a:ext cx="714000" cy="98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mrVI, What Can You Do? (2/3), again</a:t>
            </a:r>
            <a:endParaRPr/>
          </a:p>
        </p:txBody>
      </p:sp>
      <p:pic>
        <p:nvPicPr>
          <p:cNvPr id="382" name="Google Shape;382;p49" title="Screenshot 2025-10-26 at 22.50.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75" y="1089625"/>
            <a:ext cx="414363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9"/>
          <p:cNvSpPr txBox="1"/>
          <p:nvPr/>
        </p:nvSpPr>
        <p:spPr>
          <a:xfrm>
            <a:off x="6136431" y="1091321"/>
            <a:ext cx="148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</a:t>
            </a:r>
            <a:r>
              <a:rPr lang="en" sz="1800">
                <a:solidFill>
                  <a:schemeClr val="dk2"/>
                </a:solidFill>
              </a:rPr>
              <a:t>Multiverse!”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4" name="Google Shape;3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941" y="1678596"/>
            <a:ext cx="2097983" cy="31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New Challenge, Under the Rug</a:t>
            </a:r>
            <a:endParaRPr b="1"/>
          </a:p>
        </p:txBody>
      </p:sp>
      <p:sp>
        <p:nvSpPr>
          <p:cNvPr id="390" name="Google Shape;390;p50"/>
          <p:cNvSpPr/>
          <p:nvPr/>
        </p:nvSpPr>
        <p:spPr>
          <a:xfrm>
            <a:off x="2749050" y="1411400"/>
            <a:ext cx="3363900" cy="167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0"/>
          <p:cNvSpPr/>
          <p:nvPr/>
        </p:nvSpPr>
        <p:spPr>
          <a:xfrm>
            <a:off x="5085762" y="2271186"/>
            <a:ext cx="313200" cy="313200"/>
          </a:xfrm>
          <a:prstGeom prst="ellipse">
            <a:avLst/>
          </a:prstGeom>
          <a:solidFill>
            <a:srgbClr val="F1C232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0"/>
          <p:cNvSpPr/>
          <p:nvPr/>
        </p:nvSpPr>
        <p:spPr>
          <a:xfrm>
            <a:off x="4320528" y="2441225"/>
            <a:ext cx="313200" cy="313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0"/>
          <p:cNvSpPr/>
          <p:nvPr/>
        </p:nvSpPr>
        <p:spPr>
          <a:xfrm rot="-444912">
            <a:off x="4651700" y="2380592"/>
            <a:ext cx="411441" cy="1869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852900" y="3309750"/>
            <a:ext cx="715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What ensures that these two green arrows will be the same?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95" name="Google Shape;395;p50"/>
          <p:cNvSpPr/>
          <p:nvPr/>
        </p:nvSpPr>
        <p:spPr>
          <a:xfrm>
            <a:off x="5661700" y="1774150"/>
            <a:ext cx="313200" cy="313200"/>
          </a:xfrm>
          <a:prstGeom prst="ellipse">
            <a:avLst/>
          </a:prstGeom>
          <a:solidFill>
            <a:srgbClr val="6AA84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0"/>
          <p:cNvSpPr/>
          <p:nvPr/>
        </p:nvSpPr>
        <p:spPr>
          <a:xfrm rot="-444912">
            <a:off x="5258343" y="1873042"/>
            <a:ext cx="411441" cy="1869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0"/>
          <p:cNvSpPr txBox="1"/>
          <p:nvPr/>
        </p:nvSpPr>
        <p:spPr>
          <a:xfrm>
            <a:off x="993900" y="3802350"/>
            <a:ext cx="715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“Well… better train it good” or “No Free Lunch”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98" name="Google Shape;398;p50"/>
          <p:cNvSpPr txBox="1"/>
          <p:nvPr/>
        </p:nvSpPr>
        <p:spPr>
          <a:xfrm>
            <a:off x="993900" y="4294950"/>
            <a:ext cx="715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We turned one hard problem into another hard problem!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of Math Ahead…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a Cohort-Based Single-Cell Study Matters</a:t>
            </a:r>
            <a:endParaRPr b="1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492" y="1017725"/>
            <a:ext cx="573146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“Fitting a straight line can get you very far”</a:t>
            </a:r>
            <a:endParaRPr/>
          </a:p>
        </p:txBody>
      </p:sp>
      <p:sp>
        <p:nvSpPr>
          <p:cNvPr id="409" name="Google Shape;40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Sun Tzu, probably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“measure” effects of covariates?</a:t>
            </a:r>
            <a:endParaRPr/>
          </a:p>
        </p:txBody>
      </p:sp>
      <p:cxnSp>
        <p:nvCxnSpPr>
          <p:cNvPr id="415" name="Google Shape;415;p53"/>
          <p:cNvCxnSpPr/>
          <p:nvPr/>
        </p:nvCxnSpPr>
        <p:spPr>
          <a:xfrm>
            <a:off x="1565425" y="1467039"/>
            <a:ext cx="0" cy="23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53"/>
          <p:cNvCxnSpPr/>
          <p:nvPr/>
        </p:nvCxnSpPr>
        <p:spPr>
          <a:xfrm rot="10800000">
            <a:off x="1565425" y="3792939"/>
            <a:ext cx="246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53"/>
          <p:cNvCxnSpPr/>
          <p:nvPr/>
        </p:nvCxnSpPr>
        <p:spPr>
          <a:xfrm>
            <a:off x="4651850" y="1467039"/>
            <a:ext cx="0" cy="23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53"/>
          <p:cNvCxnSpPr/>
          <p:nvPr/>
        </p:nvCxnSpPr>
        <p:spPr>
          <a:xfrm rot="10800000">
            <a:off x="4651850" y="3792939"/>
            <a:ext cx="246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53"/>
          <p:cNvSpPr txBox="1"/>
          <p:nvPr/>
        </p:nvSpPr>
        <p:spPr>
          <a:xfrm>
            <a:off x="6092025" y="3792939"/>
            <a:ext cx="15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Covariate 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2916800" y="3792939"/>
            <a:ext cx="15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Covariate 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135175" y="1366839"/>
            <a:ext cx="15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Counterfactuals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422" name="Google Shape;422;p53"/>
          <p:cNvCxnSpPr/>
          <p:nvPr/>
        </p:nvCxnSpPr>
        <p:spPr>
          <a:xfrm>
            <a:off x="1574350" y="1967939"/>
            <a:ext cx="56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53"/>
          <p:cNvCxnSpPr/>
          <p:nvPr/>
        </p:nvCxnSpPr>
        <p:spPr>
          <a:xfrm flipH="1" rot="10800000">
            <a:off x="2343650" y="1976814"/>
            <a:ext cx="635100" cy="1824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3"/>
          <p:cNvCxnSpPr/>
          <p:nvPr/>
        </p:nvCxnSpPr>
        <p:spPr>
          <a:xfrm flipH="1" rot="10800000">
            <a:off x="5288025" y="3114039"/>
            <a:ext cx="667200" cy="6789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53"/>
          <p:cNvSpPr txBox="1"/>
          <p:nvPr/>
        </p:nvSpPr>
        <p:spPr>
          <a:xfrm>
            <a:off x="103800" y="4251840"/>
            <a:ext cx="893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Intuition: slope is like the “sensitivity” of that covariate; little changes are significant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6" name="Google Shape;426;p53"/>
          <p:cNvSpPr txBox="1"/>
          <p:nvPr/>
        </p:nvSpPr>
        <p:spPr>
          <a:xfrm>
            <a:off x="1216525" y="3608283"/>
            <a:ext cx="34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7" name="Google Shape;427;p53"/>
          <p:cNvSpPr txBox="1"/>
          <p:nvPr/>
        </p:nvSpPr>
        <p:spPr>
          <a:xfrm>
            <a:off x="993698" y="1780100"/>
            <a:ext cx="57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A_1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428" name="Google Shape;428;p53"/>
          <p:cNvCxnSpPr/>
          <p:nvPr/>
        </p:nvCxnSpPr>
        <p:spPr>
          <a:xfrm>
            <a:off x="1574350" y="3792939"/>
            <a:ext cx="56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53"/>
          <p:cNvCxnSpPr/>
          <p:nvPr/>
        </p:nvCxnSpPr>
        <p:spPr>
          <a:xfrm>
            <a:off x="2337325" y="3792900"/>
            <a:ext cx="6297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53"/>
          <p:cNvCxnSpPr/>
          <p:nvPr/>
        </p:nvCxnSpPr>
        <p:spPr>
          <a:xfrm>
            <a:off x="5316900" y="3792950"/>
            <a:ext cx="6297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53"/>
          <p:cNvCxnSpPr/>
          <p:nvPr/>
        </p:nvCxnSpPr>
        <p:spPr>
          <a:xfrm>
            <a:off x="1574343" y="3109389"/>
            <a:ext cx="56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32" name="Google Shape;432;p53"/>
          <p:cNvSpPr txBox="1"/>
          <p:nvPr/>
        </p:nvSpPr>
        <p:spPr>
          <a:xfrm>
            <a:off x="993690" y="2921550"/>
            <a:ext cx="57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A_2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in HD!</a:t>
            </a:r>
            <a:endParaRPr/>
          </a:p>
        </p:txBody>
      </p:sp>
      <p:pic>
        <p:nvPicPr>
          <p:cNvPr id="438" name="Google Shape;438;p54" title="Screenshot 2025-10-26 at 22.14.01.png"/>
          <p:cNvPicPr preferRelativeResize="0"/>
          <p:nvPr/>
        </p:nvPicPr>
        <p:blipFill rotWithShape="1">
          <a:blip r:embed="rId3">
            <a:alphaModFix/>
          </a:blip>
          <a:srcRect b="0" l="0" r="0" t="16457"/>
          <a:stretch/>
        </p:blipFill>
        <p:spPr>
          <a:xfrm>
            <a:off x="5188225" y="320000"/>
            <a:ext cx="3554450" cy="6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 title="IMG_2434.jpeg"/>
          <p:cNvPicPr preferRelativeResize="0"/>
          <p:nvPr/>
        </p:nvPicPr>
        <p:blipFill rotWithShape="1">
          <a:blip r:embed="rId4">
            <a:alphaModFix/>
          </a:blip>
          <a:srcRect b="19887" l="9061" r="9085" t="26435"/>
          <a:stretch/>
        </p:blipFill>
        <p:spPr>
          <a:xfrm>
            <a:off x="733500" y="1192900"/>
            <a:ext cx="3962726" cy="34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/>
          <p:nvPr/>
        </p:nvSpPr>
        <p:spPr>
          <a:xfrm>
            <a:off x="5373325" y="1192900"/>
            <a:ext cx="3369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Each row of Beta_n is the “representation” of each covariate in z-space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simply fit Beta_n over all counterfactual samples of z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Beta_n[i] is now the “program” of the i-th covariate, or its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</a:t>
            </a:r>
            <a:r>
              <a:rPr lang="en" sz="1800">
                <a:solidFill>
                  <a:schemeClr val="dk2"/>
                </a:solidFill>
              </a:rPr>
              <a:t>coefficients”</a:t>
            </a:r>
            <a:r>
              <a:rPr lang="en" sz="1800">
                <a:solidFill>
                  <a:schemeClr val="dk2"/>
                </a:solidFill>
              </a:rPr>
              <a:t> (actually a vector)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1" name="Google Shape;441;p54"/>
          <p:cNvSpPr txBox="1"/>
          <p:nvPr/>
        </p:nvSpPr>
        <p:spPr>
          <a:xfrm>
            <a:off x="4872200" y="4323375"/>
            <a:ext cx="41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Intuition: weighted sum of rows of Beta.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1089800" y="264201"/>
            <a:ext cx="149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(high dimensions)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443" name="Google Shape;443;p54"/>
          <p:cNvCxnSpPr/>
          <p:nvPr/>
        </p:nvCxnSpPr>
        <p:spPr>
          <a:xfrm flipH="1">
            <a:off x="6697125" y="2232350"/>
            <a:ext cx="755700" cy="1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4"/>
          <p:cNvSpPr txBox="1"/>
          <p:nvPr/>
        </p:nvSpPr>
        <p:spPr>
          <a:xfrm>
            <a:off x="7389850" y="2061650"/>
            <a:ext cx="16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Digression: PCA is one way?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type="title"/>
          </p:nvPr>
        </p:nvSpPr>
        <p:spPr>
          <a:xfrm>
            <a:off x="311700" y="1150058"/>
            <a:ext cx="8520600" cy="28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“What” are you?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“How” are you?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0" name="Google Shape;450;p55"/>
          <p:cNvCxnSpPr/>
          <p:nvPr/>
        </p:nvCxnSpPr>
        <p:spPr>
          <a:xfrm>
            <a:off x="304125" y="3050325"/>
            <a:ext cx="850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55"/>
          <p:cNvSpPr/>
          <p:nvPr/>
        </p:nvSpPr>
        <p:spPr>
          <a:xfrm>
            <a:off x="1310475" y="1216525"/>
            <a:ext cx="510000" cy="177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5"/>
          <p:cNvSpPr txBox="1"/>
          <p:nvPr/>
        </p:nvSpPr>
        <p:spPr>
          <a:xfrm>
            <a:off x="429375" y="814025"/>
            <a:ext cx="2272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“Computational”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3" name="Google Shape;453;p55"/>
          <p:cNvSpPr/>
          <p:nvPr/>
        </p:nvSpPr>
        <p:spPr>
          <a:xfrm>
            <a:off x="1310475" y="3108000"/>
            <a:ext cx="510000" cy="116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5"/>
          <p:cNvSpPr txBox="1"/>
          <p:nvPr/>
        </p:nvSpPr>
        <p:spPr>
          <a:xfrm>
            <a:off x="429375" y="4272000"/>
            <a:ext cx="2272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“Biology”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5" name="Google Shape;455;p55"/>
          <p:cNvSpPr txBox="1"/>
          <p:nvPr/>
        </p:nvSpPr>
        <p:spPr>
          <a:xfrm>
            <a:off x="1085925" y="3262800"/>
            <a:ext cx="694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“</a:t>
            </a:r>
            <a:r>
              <a:rPr b="1" lang="en" sz="3200">
                <a:solidFill>
                  <a:schemeClr val="dk1"/>
                </a:solidFill>
              </a:rPr>
              <a:t>Why</a:t>
            </a:r>
            <a:r>
              <a:rPr lang="en" sz="3200">
                <a:solidFill>
                  <a:schemeClr val="dk1"/>
                </a:solidFill>
              </a:rPr>
              <a:t>” are you?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904875"/>
            <a:ext cx="47625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mrVI, What Can You Do? (3/3), again</a:t>
            </a:r>
            <a:endParaRPr/>
          </a:p>
        </p:txBody>
      </p:sp>
      <p:pic>
        <p:nvPicPr>
          <p:cNvPr id="466" name="Google Shape;466;p57" title="Screenshot 2025-10-26 at 22.50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50" y="1179075"/>
            <a:ext cx="624926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7"/>
          <p:cNvSpPr/>
          <p:nvPr/>
        </p:nvSpPr>
        <p:spPr>
          <a:xfrm>
            <a:off x="1028700" y="2799850"/>
            <a:ext cx="6082800" cy="2129100"/>
          </a:xfrm>
          <a:prstGeom prst="rect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Expression!!!</a:t>
            </a:r>
            <a:endParaRPr/>
          </a:p>
        </p:txBody>
      </p:sp>
      <p:pic>
        <p:nvPicPr>
          <p:cNvPr id="473" name="Google Shape;473;p58" title="Screenshot 2025-10-26 at 23.06.31.png"/>
          <p:cNvPicPr preferRelativeResize="0"/>
          <p:nvPr/>
        </p:nvPicPr>
        <p:blipFill rotWithShape="1">
          <a:blip r:embed="rId3">
            <a:alphaModFix/>
          </a:blip>
          <a:srcRect b="12418" l="0" r="70656" t="0"/>
          <a:stretch/>
        </p:blipFill>
        <p:spPr>
          <a:xfrm>
            <a:off x="653350" y="2042275"/>
            <a:ext cx="2593776" cy="5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8" title="Screenshot 2025-10-26 at 23.06.31.png"/>
          <p:cNvPicPr preferRelativeResize="0"/>
          <p:nvPr/>
        </p:nvPicPr>
        <p:blipFill rotWithShape="1">
          <a:blip r:embed="rId3">
            <a:alphaModFix/>
          </a:blip>
          <a:srcRect b="12418" l="82493" r="0" t="0"/>
          <a:stretch/>
        </p:blipFill>
        <p:spPr>
          <a:xfrm>
            <a:off x="992899" y="3165250"/>
            <a:ext cx="1547474" cy="5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/>
        </p:nvSpPr>
        <p:spPr>
          <a:xfrm>
            <a:off x="163150" y="1437825"/>
            <a:ext cx="51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(Assume a single binary covariate, a switch)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76" name="Google Shape;476;p58"/>
          <p:cNvSpPr txBox="1"/>
          <p:nvPr/>
        </p:nvSpPr>
        <p:spPr>
          <a:xfrm>
            <a:off x="3765925" y="1180775"/>
            <a:ext cx="5286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might be tempted to interpret Beta as differential expression. However, Beta </a:t>
            </a:r>
            <a:r>
              <a:rPr lang="en" sz="1800" u="sng">
                <a:solidFill>
                  <a:schemeClr val="dk2"/>
                </a:solidFill>
              </a:rPr>
              <a:t>cannot</a:t>
            </a:r>
            <a:r>
              <a:rPr lang="en" sz="1800">
                <a:solidFill>
                  <a:schemeClr val="dk2"/>
                </a:solidFill>
              </a:rPr>
              <a:t> be interpreted as differential expression since it still lives in z(^c)-space.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Still, with the two counterfactual latent points, we can </a:t>
            </a:r>
            <a:r>
              <a:rPr b="1" lang="en" sz="1800">
                <a:solidFill>
                  <a:schemeClr val="dk2"/>
                </a:solidFill>
              </a:rPr>
              <a:t>generate</a:t>
            </a:r>
            <a:r>
              <a:rPr lang="en" sz="1800">
                <a:solidFill>
                  <a:schemeClr val="dk2"/>
                </a:solidFill>
              </a:rPr>
              <a:t> plausible x vectors (gene counts)!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can argue that we have </a:t>
            </a:r>
            <a:r>
              <a:rPr b="1" lang="en" sz="1800">
                <a:solidFill>
                  <a:schemeClr val="dk2"/>
                </a:solidFill>
              </a:rPr>
              <a:t>eliminated unwanted batch effects</a:t>
            </a:r>
            <a:r>
              <a:rPr lang="en" sz="1800">
                <a:solidFill>
                  <a:schemeClr val="dk2"/>
                </a:solidFill>
              </a:rPr>
              <a:t> that vary across subjects (because I’m comparing with myself)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mrVI, What Can You Do? (3/3), again, again</a:t>
            </a:r>
            <a:endParaRPr/>
          </a:p>
        </p:txBody>
      </p:sp>
      <p:pic>
        <p:nvPicPr>
          <p:cNvPr id="482" name="Google Shape;482;p59" title="Screenshot 2025-10-26 at 22.50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50" y="1179075"/>
            <a:ext cx="624926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/>
          <p:nvPr/>
        </p:nvSpPr>
        <p:spPr>
          <a:xfrm>
            <a:off x="1058575" y="1179075"/>
            <a:ext cx="6082800" cy="1755000"/>
          </a:xfrm>
          <a:prstGeom prst="rect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/>
          <p:nvPr>
            <p:ph type="title"/>
          </p:nvPr>
        </p:nvSpPr>
        <p:spPr>
          <a:xfrm>
            <a:off x="311700" y="46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Abundance??? (1/3)</a:t>
            </a:r>
            <a:endParaRPr/>
          </a:p>
        </p:txBody>
      </p:sp>
      <p:sp>
        <p:nvSpPr>
          <p:cNvPr id="489" name="Google Shape;489;p60"/>
          <p:cNvSpPr txBox="1"/>
          <p:nvPr>
            <p:ph idx="1" type="body"/>
          </p:nvPr>
        </p:nvSpPr>
        <p:spPr>
          <a:xfrm>
            <a:off x="311700" y="1152475"/>
            <a:ext cx="85206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Remember, U-space asks: What are you? (What is this cell?)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0" title="Screenshot 2025-10-26 at 23.23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75" y="3627125"/>
            <a:ext cx="522965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0"/>
          <p:cNvSpPr txBox="1"/>
          <p:nvPr/>
        </p:nvSpPr>
        <p:spPr>
          <a:xfrm>
            <a:off x="927250" y="3185700"/>
            <a:ext cx="450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 is just some cell state in u-space</a:t>
            </a:r>
            <a:endParaRPr sz="1500"/>
          </a:p>
        </p:txBody>
      </p:sp>
      <p:sp>
        <p:nvSpPr>
          <p:cNvPr id="492" name="Google Shape;492;p60"/>
          <p:cNvSpPr txBox="1"/>
          <p:nvPr/>
        </p:nvSpPr>
        <p:spPr>
          <a:xfrm>
            <a:off x="4387600" y="2657525"/>
            <a:ext cx="3532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“aggregated posterior distribution”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How likely is it for the cells from subject s to land onto exactly u?</a:t>
            </a:r>
            <a:endParaRPr sz="1700"/>
          </a:p>
        </p:txBody>
      </p:sp>
      <p:sp>
        <p:nvSpPr>
          <p:cNvPr id="493" name="Google Shape;493;p60"/>
          <p:cNvSpPr txBox="1"/>
          <p:nvPr/>
        </p:nvSpPr>
        <p:spPr>
          <a:xfrm>
            <a:off x="468700" y="4279350"/>
            <a:ext cx="450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 is just some subject</a:t>
            </a:r>
            <a:endParaRPr sz="1500"/>
          </a:p>
        </p:txBody>
      </p:sp>
      <p:sp>
        <p:nvSpPr>
          <p:cNvPr id="494" name="Google Shape;494;p60"/>
          <p:cNvSpPr txBox="1"/>
          <p:nvPr/>
        </p:nvSpPr>
        <p:spPr>
          <a:xfrm>
            <a:off x="3337350" y="4241050"/>
            <a:ext cx="450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</a:t>
            </a:r>
            <a:r>
              <a:rPr lang="en" sz="1500"/>
              <a:t> are cells from that subject</a:t>
            </a:r>
            <a:endParaRPr sz="1500"/>
          </a:p>
        </p:txBody>
      </p:sp>
      <p:sp>
        <p:nvSpPr>
          <p:cNvPr id="495" name="Google Shape;495;p60"/>
          <p:cNvSpPr txBox="1"/>
          <p:nvPr>
            <p:ph idx="1" type="body"/>
          </p:nvPr>
        </p:nvSpPr>
        <p:spPr>
          <a:xfrm>
            <a:off x="311700" y="1823750"/>
            <a:ext cx="85206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Woah… woah… woah… Let’s unpack.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Abundance??? (2/3)</a:t>
            </a:r>
            <a:endParaRPr/>
          </a:p>
        </p:txBody>
      </p:sp>
      <p:pic>
        <p:nvPicPr>
          <p:cNvPr id="501" name="Google Shape;501;p61" title="Screenshot 2025-10-26 at 23.23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75" y="1300125"/>
            <a:ext cx="522965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1" title="Screenshot 2025-10-26 at 23.23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00" y="3062400"/>
            <a:ext cx="4612100" cy="67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1" title="Screenshot 2025-10-26 at 23.24.0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750" y="3152348"/>
            <a:ext cx="2584084" cy="4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1"/>
          <p:cNvSpPr txBox="1"/>
          <p:nvPr/>
        </p:nvSpPr>
        <p:spPr>
          <a:xfrm>
            <a:off x="5930350" y="1170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“aggregated posterior distribution”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likely is it for the cells from sample s to land onto exactly u?</a:t>
            </a:r>
            <a:endParaRPr/>
          </a:p>
        </p:txBody>
      </p:sp>
      <p:sp>
        <p:nvSpPr>
          <p:cNvPr id="505" name="Google Shape;505;p61"/>
          <p:cNvSpPr txBox="1"/>
          <p:nvPr/>
        </p:nvSpPr>
        <p:spPr>
          <a:xfrm>
            <a:off x="891900" y="3732950"/>
            <a:ext cx="49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just averages that over the set of interested subjects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Outline</a:t>
            </a:r>
            <a:endParaRPr b="1" sz="2820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51642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8800"/>
              <a:t>Cohorts</a:t>
            </a:r>
            <a:endParaRPr b="1"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What are cohorts?</a:t>
            </a:r>
            <a:endParaRPr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Why cohorts?</a:t>
            </a:r>
            <a:endParaRPr sz="8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8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8800"/>
              <a:t>Atlas Study (Liu et al.)</a:t>
            </a:r>
            <a:endParaRPr b="1"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Background &amp; Study Design</a:t>
            </a:r>
            <a:endParaRPr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TIME Subtype Discovery</a:t>
            </a:r>
            <a:endParaRPr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Functional and Survival Insights</a:t>
            </a:r>
            <a:endParaRPr sz="8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8800"/>
              <a:t>Clinical Implications</a:t>
            </a:r>
            <a:endParaRPr sz="8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53639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3"/>
            </a:pPr>
            <a:r>
              <a:rPr b="1" lang="en" sz="2200"/>
              <a:t>MrVI (Boyeau et al.)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scVI Recap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Challenges in scVI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MrVI: An intuition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Case studies</a:t>
            </a:r>
            <a:endParaRPr sz="2200"/>
          </a:p>
        </p:txBody>
      </p:sp>
      <p:sp>
        <p:nvSpPr>
          <p:cNvPr id="82" name="Google Shape;82;p17"/>
          <p:cNvSpPr/>
          <p:nvPr/>
        </p:nvSpPr>
        <p:spPr>
          <a:xfrm>
            <a:off x="311700" y="2691875"/>
            <a:ext cx="5115250" cy="1877000"/>
          </a:xfrm>
          <a:prstGeom prst="flowChartProcess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Abundance??? (3/3)</a:t>
            </a:r>
            <a:endParaRPr/>
          </a:p>
        </p:txBody>
      </p:sp>
      <p:pic>
        <p:nvPicPr>
          <p:cNvPr id="511" name="Google Shape;511;p62" title="Screenshot 2025-10-26 at 23.23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75" y="1300125"/>
            <a:ext cx="522965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2" title="Screenshot 2025-10-26 at 23.23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400" y="2260200"/>
            <a:ext cx="4612100" cy="67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2" title="Screenshot 2025-10-26 at 23.24.0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075" y="2571748"/>
            <a:ext cx="2584084" cy="49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2" title="Screenshot 2025-10-26 at 23.24.19.png"/>
          <p:cNvPicPr preferRelativeResize="0"/>
          <p:nvPr/>
        </p:nvPicPr>
        <p:blipFill rotWithShape="1">
          <a:blip r:embed="rId6">
            <a:alphaModFix/>
          </a:blip>
          <a:srcRect b="12841" l="0" r="0" t="7988"/>
          <a:stretch/>
        </p:blipFill>
        <p:spPr>
          <a:xfrm>
            <a:off x="1363750" y="3511825"/>
            <a:ext cx="4291775" cy="1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2"/>
          <p:cNvSpPr txBox="1"/>
          <p:nvPr/>
        </p:nvSpPr>
        <p:spPr>
          <a:xfrm>
            <a:off x="5946875" y="1170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“aggregated posterior distribution”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likely is it for the cells from sample s to land onto exactly u?</a:t>
            </a:r>
            <a:endParaRPr/>
          </a:p>
        </p:txBody>
      </p:sp>
      <p:sp>
        <p:nvSpPr>
          <p:cNvPr id="516" name="Google Shape;516;p62"/>
          <p:cNvSpPr txBox="1"/>
          <p:nvPr/>
        </p:nvSpPr>
        <p:spPr>
          <a:xfrm>
            <a:off x="5823200" y="372012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“log density ratio”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(+) -&gt; very likely to be in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(-) -&gt; very likely to be in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(remember: log(1) = 0)</a:t>
            </a:r>
            <a:endParaRPr/>
          </a:p>
        </p:txBody>
      </p:sp>
      <p:sp>
        <p:nvSpPr>
          <p:cNvPr id="517" name="Google Shape;517;p62"/>
          <p:cNvSpPr txBox="1"/>
          <p:nvPr/>
        </p:nvSpPr>
        <p:spPr>
          <a:xfrm>
            <a:off x="966200" y="2930750"/>
            <a:ext cx="48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just averages that over the set of interested subjects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 through all of this fuss?</a:t>
            </a:r>
            <a:endParaRPr/>
          </a:p>
        </p:txBody>
      </p:sp>
      <p:sp>
        <p:nvSpPr>
          <p:cNvPr id="523" name="Google Shape;523;p63"/>
          <p:cNvSpPr txBox="1"/>
          <p:nvPr/>
        </p:nvSpPr>
        <p:spPr>
          <a:xfrm>
            <a:off x="311700" y="1402368"/>
            <a:ext cx="4025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We get a “gradient” of membership property instead of a sharp classification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We can argue on u-space, which does not involve neither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sample nor batch effects a priori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We can analyze between subsets of subjects, not the entire set of them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24" name="Google Shape;524;p63" title="Screenshot 2025-10-26 at 20.54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599" y="1226675"/>
            <a:ext cx="3332525" cy="35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3"/>
          <p:cNvSpPr/>
          <p:nvPr/>
        </p:nvSpPr>
        <p:spPr>
          <a:xfrm>
            <a:off x="6653011" y="2084225"/>
            <a:ext cx="699950" cy="530175"/>
          </a:xfrm>
          <a:custGeom>
            <a:rect b="b" l="l" r="r" t="t"/>
            <a:pathLst>
              <a:path extrusionOk="0" h="21207" w="27998">
                <a:moveTo>
                  <a:pt x="27999" y="4652"/>
                </a:moveTo>
                <a:cubicBezTo>
                  <a:pt x="23884" y="7395"/>
                  <a:pt x="7962" y="21886"/>
                  <a:pt x="3310" y="21111"/>
                </a:cubicBezTo>
                <a:cubicBezTo>
                  <a:pt x="-1341" y="20336"/>
                  <a:pt x="627" y="3519"/>
                  <a:pt x="90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6" name="Google Shape;526;p63"/>
          <p:cNvSpPr txBox="1"/>
          <p:nvPr/>
        </p:nvSpPr>
        <p:spPr>
          <a:xfrm>
            <a:off x="6575900" y="1833688"/>
            <a:ext cx="10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“Ditching z”?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27" name="Google Shape;527;p63"/>
          <p:cNvSpPr txBox="1"/>
          <p:nvPr/>
        </p:nvSpPr>
        <p:spPr>
          <a:xfrm>
            <a:off x="384650" y="4204250"/>
            <a:ext cx="51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Food for Thought: are we “ditching” z?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Outline</a:t>
            </a:r>
            <a:endParaRPr b="1" sz="2820"/>
          </a:p>
        </p:txBody>
      </p:sp>
      <p:sp>
        <p:nvSpPr>
          <p:cNvPr id="533" name="Google Shape;533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Cohorts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What are cohorts?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Why cohorts?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Atlas Study (Liu et al.)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34" name="Google Shape;534;p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3"/>
            </a:pPr>
            <a:r>
              <a:rPr b="1" lang="en" sz="2200"/>
              <a:t>MrVI (Boyeau et al.)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scVI Recap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Challenges in scVI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MrVI: An intuition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Case studies</a:t>
            </a:r>
            <a:endParaRPr sz="2200"/>
          </a:p>
        </p:txBody>
      </p:sp>
      <p:sp>
        <p:nvSpPr>
          <p:cNvPr id="535" name="Google Shape;535;p64"/>
          <p:cNvSpPr/>
          <p:nvPr/>
        </p:nvSpPr>
        <p:spPr>
          <a:xfrm>
            <a:off x="5319416" y="2763258"/>
            <a:ext cx="2298000" cy="406325"/>
          </a:xfrm>
          <a:prstGeom prst="flowChartProcess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Semi-Synthesis Dataset</a:t>
            </a:r>
            <a:endParaRPr/>
          </a:p>
        </p:txBody>
      </p:sp>
      <p:pic>
        <p:nvPicPr>
          <p:cNvPr id="541" name="Google Shape;541;p65" title="Screenshot 2025-10-26 at 23.34.06.png"/>
          <p:cNvPicPr preferRelativeResize="0"/>
          <p:nvPr/>
        </p:nvPicPr>
        <p:blipFill rotWithShape="1">
          <a:blip r:embed="rId4">
            <a:alphaModFix/>
          </a:blip>
          <a:srcRect b="62848" l="0" r="48456" t="0"/>
          <a:stretch/>
        </p:blipFill>
        <p:spPr>
          <a:xfrm>
            <a:off x="822950" y="1405500"/>
            <a:ext cx="6799727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66"/>
          <p:cNvPicPr preferRelativeResize="0"/>
          <p:nvPr/>
        </p:nvPicPr>
        <p:blipFill rotWithShape="1">
          <a:blip r:embed="rId3">
            <a:alphaModFix/>
          </a:blip>
          <a:srcRect b="32186" l="0" r="44958" t="33103"/>
          <a:stretch/>
        </p:blipFill>
        <p:spPr>
          <a:xfrm>
            <a:off x="406975" y="1100600"/>
            <a:ext cx="7438177" cy="34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Fragments into </a:t>
            </a:r>
            <a:r>
              <a:rPr b="1" lang="en" sz="1920"/>
              <a:t>subject-specific sub-clusters</a:t>
            </a:r>
            <a:r>
              <a:rPr lang="en" sz="1920"/>
              <a:t> (colored by covariate 1)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U -&gt; Z</a:t>
            </a:r>
            <a:endParaRPr sz="1920"/>
          </a:p>
        </p:txBody>
      </p:sp>
      <p:pic>
        <p:nvPicPr>
          <p:cNvPr id="553" name="Google Shape;553;p67"/>
          <p:cNvPicPr preferRelativeResize="0"/>
          <p:nvPr/>
        </p:nvPicPr>
        <p:blipFill rotWithShape="1">
          <a:blip r:embed="rId3">
            <a:alphaModFix/>
          </a:blip>
          <a:srcRect b="37899" l="54385" r="0" t="0"/>
          <a:stretch/>
        </p:blipFill>
        <p:spPr>
          <a:xfrm>
            <a:off x="826300" y="1661725"/>
            <a:ext cx="3368724" cy="33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7" title="Screenshot 2025-10-26 at 20.54.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050" y="2337775"/>
            <a:ext cx="2253975" cy="24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7"/>
          <p:cNvSpPr/>
          <p:nvPr/>
        </p:nvSpPr>
        <p:spPr>
          <a:xfrm flipH="1" rot="9453855">
            <a:off x="4285270" y="1879867"/>
            <a:ext cx="1529685" cy="25811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7"/>
          <p:cNvSpPr txBox="1"/>
          <p:nvPr>
            <p:ph type="title"/>
          </p:nvPr>
        </p:nvSpPr>
        <p:spPr>
          <a:xfrm>
            <a:off x="5905175" y="141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u="sng">
                <a:solidFill>
                  <a:srgbClr val="666666"/>
                </a:solidFill>
              </a:rPr>
              <a:t>inter-mixed</a:t>
            </a:r>
            <a:endParaRPr sz="2020" u="sng">
              <a:solidFill>
                <a:srgbClr val="666666"/>
              </a:solidFill>
            </a:endParaRPr>
          </a:p>
        </p:txBody>
      </p:sp>
      <p:sp>
        <p:nvSpPr>
          <p:cNvPr id="557" name="Google Shape;557;p67"/>
          <p:cNvSpPr/>
          <p:nvPr/>
        </p:nvSpPr>
        <p:spPr>
          <a:xfrm>
            <a:off x="2447025" y="1661725"/>
            <a:ext cx="1846775" cy="196825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Case Study (1): </a:t>
            </a:r>
            <a:r>
              <a:rPr b="1" lang="en" u="sng"/>
              <a:t>Grouping / Stratification</a:t>
            </a:r>
            <a:endParaRPr b="1" u="sng"/>
          </a:p>
        </p:txBody>
      </p:sp>
      <p:pic>
        <p:nvPicPr>
          <p:cNvPr id="563" name="Google Shape;563;p68" title="Screenshot 2025-10-26 at 20.26.39.png"/>
          <p:cNvPicPr preferRelativeResize="0"/>
          <p:nvPr/>
        </p:nvPicPr>
        <p:blipFill rotWithShape="1">
          <a:blip r:embed="rId3">
            <a:alphaModFix/>
          </a:blip>
          <a:srcRect b="0" l="6182" r="0" t="6594"/>
          <a:stretch/>
        </p:blipFill>
        <p:spPr>
          <a:xfrm>
            <a:off x="1167906" y="1125272"/>
            <a:ext cx="5134900" cy="2846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4" name="Google Shape;564;p68"/>
          <p:cNvSpPr txBox="1"/>
          <p:nvPr/>
        </p:nvSpPr>
        <p:spPr>
          <a:xfrm>
            <a:off x="206700" y="4079017"/>
            <a:ext cx="873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Question: Why is this the mixing of infection status important in u-space?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65" name="Google Shape;565;p68" title="Screenshot 2025-10-26 at 20.28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156" y="1681697"/>
            <a:ext cx="1421950" cy="9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8"/>
          <p:cNvSpPr txBox="1"/>
          <p:nvPr/>
        </p:nvSpPr>
        <p:spPr>
          <a:xfrm>
            <a:off x="206700" y="4571617"/>
            <a:ext cx="873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Question 2: What can we say about the training if they are not mixed?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Case Study (1): </a:t>
            </a:r>
            <a:r>
              <a:rPr b="1" lang="en" u="sng"/>
              <a:t>Grouping / Stratification</a:t>
            </a:r>
            <a:endParaRPr b="1" u="sng"/>
          </a:p>
        </p:txBody>
      </p:sp>
      <p:pic>
        <p:nvPicPr>
          <p:cNvPr id="572" name="Google Shape;572;p69"/>
          <p:cNvPicPr preferRelativeResize="0"/>
          <p:nvPr/>
        </p:nvPicPr>
        <p:blipFill rotWithShape="1">
          <a:blip r:embed="rId3">
            <a:alphaModFix/>
          </a:blip>
          <a:srcRect b="68711" l="38298" r="0" t="0"/>
          <a:stretch/>
        </p:blipFill>
        <p:spPr>
          <a:xfrm>
            <a:off x="3878665" y="2053950"/>
            <a:ext cx="4984858" cy="1963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3" name="Google Shape;573;p69" title="Screenshot 2025-10-26 at 20.26.39.png"/>
          <p:cNvPicPr preferRelativeResize="0"/>
          <p:nvPr/>
        </p:nvPicPr>
        <p:blipFill rotWithShape="1">
          <a:blip r:embed="rId4">
            <a:alphaModFix/>
          </a:blip>
          <a:srcRect b="0" l="6182" r="0" t="6594"/>
          <a:stretch/>
        </p:blipFill>
        <p:spPr>
          <a:xfrm>
            <a:off x="94350" y="2053950"/>
            <a:ext cx="3542899" cy="1963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Case Study (2): MrVI enables </a:t>
            </a:r>
            <a:r>
              <a:rPr b="1" lang="en" sz="2220" u="sng"/>
              <a:t>grouping</a:t>
            </a:r>
            <a:r>
              <a:rPr lang="en" sz="2220" u="sng"/>
              <a:t> and </a:t>
            </a:r>
            <a:r>
              <a:rPr b="1" lang="en" sz="2220" u="sng"/>
              <a:t>characterization</a:t>
            </a:r>
            <a:r>
              <a:rPr lang="en" sz="2220"/>
              <a:t> of small molecules in screening assays</a:t>
            </a:r>
            <a:endParaRPr b="1" sz="2220" u="sng"/>
          </a:p>
        </p:txBody>
      </p:sp>
      <p:sp>
        <p:nvSpPr>
          <p:cNvPr id="579" name="Google Shape;579;p70"/>
          <p:cNvSpPr txBox="1"/>
          <p:nvPr/>
        </p:nvSpPr>
        <p:spPr>
          <a:xfrm>
            <a:off x="483435" y="1464775"/>
            <a:ext cx="63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sci-Plex:</a:t>
            </a:r>
            <a:r>
              <a:rPr lang="en" sz="1500">
                <a:solidFill>
                  <a:schemeClr val="dk2"/>
                </a:solidFill>
              </a:rPr>
              <a:t> high-throughput single-cell perturbation screen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80" name="Google Shape;580;p70"/>
          <p:cNvSpPr txBox="1"/>
          <p:nvPr/>
        </p:nvSpPr>
        <p:spPr>
          <a:xfrm>
            <a:off x="454200" y="1880275"/>
            <a:ext cx="823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Each cell </a:t>
            </a:r>
            <a:r>
              <a:rPr lang="en" sz="1500"/>
              <a:t>tagged with a unique “barcode” indicating which drug + dose it received</a:t>
            </a:r>
            <a:endParaRPr sz="1500"/>
          </a:p>
        </p:txBody>
      </p:sp>
      <p:sp>
        <p:nvSpPr>
          <p:cNvPr id="581" name="Google Shape;581;p70"/>
          <p:cNvSpPr txBox="1"/>
          <p:nvPr/>
        </p:nvSpPr>
        <p:spPr>
          <a:xfrm>
            <a:off x="311700" y="2435675"/>
            <a:ext cx="823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What is our ideal expectation?</a:t>
            </a:r>
            <a:endParaRPr b="1" sz="1900"/>
          </a:p>
        </p:txBody>
      </p:sp>
      <p:sp>
        <p:nvSpPr>
          <p:cNvPr id="582" name="Google Shape;582;p70"/>
          <p:cNvSpPr txBox="1"/>
          <p:nvPr/>
        </p:nvSpPr>
        <p:spPr>
          <a:xfrm>
            <a:off x="1167760" y="2923300"/>
            <a:ext cx="63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U-Space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83" name="Google Shape;583;p70"/>
          <p:cNvSpPr txBox="1"/>
          <p:nvPr/>
        </p:nvSpPr>
        <p:spPr>
          <a:xfrm>
            <a:off x="5241485" y="2912675"/>
            <a:ext cx="63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Z-Space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584" name="Google Shape;584;p70"/>
          <p:cNvCxnSpPr>
            <a:stCxn id="581" idx="2"/>
          </p:cNvCxnSpPr>
          <p:nvPr/>
        </p:nvCxnSpPr>
        <p:spPr>
          <a:xfrm>
            <a:off x="4429500" y="2912675"/>
            <a:ext cx="2400" cy="22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70"/>
          <p:cNvCxnSpPr/>
          <p:nvPr/>
        </p:nvCxnSpPr>
        <p:spPr>
          <a:xfrm flipH="1">
            <a:off x="454300" y="3275325"/>
            <a:ext cx="7806000" cy="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Case Study (2): MrVI enables </a:t>
            </a:r>
            <a:r>
              <a:rPr b="1" lang="en" sz="2220" u="sng"/>
              <a:t>grouping</a:t>
            </a:r>
            <a:r>
              <a:rPr lang="en" sz="2220" u="sng"/>
              <a:t> and </a:t>
            </a:r>
            <a:r>
              <a:rPr b="1" lang="en" sz="2220" u="sng"/>
              <a:t>characterization</a:t>
            </a:r>
            <a:r>
              <a:rPr lang="en" sz="2220"/>
              <a:t> of small molecules in screening assays</a:t>
            </a:r>
            <a:endParaRPr b="1" sz="2220" u="sng"/>
          </a:p>
        </p:txBody>
      </p:sp>
      <p:sp>
        <p:nvSpPr>
          <p:cNvPr id="591" name="Google Shape;591;p71"/>
          <p:cNvSpPr txBox="1"/>
          <p:nvPr/>
        </p:nvSpPr>
        <p:spPr>
          <a:xfrm>
            <a:off x="454200" y="1880275"/>
            <a:ext cx="823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Each cell tagged with a unique “barcode” indicating which drug + dose it received</a:t>
            </a:r>
            <a:endParaRPr sz="1500"/>
          </a:p>
        </p:txBody>
      </p:sp>
      <p:sp>
        <p:nvSpPr>
          <p:cNvPr id="592" name="Google Shape;592;p71"/>
          <p:cNvSpPr txBox="1"/>
          <p:nvPr/>
        </p:nvSpPr>
        <p:spPr>
          <a:xfrm>
            <a:off x="311700" y="2435675"/>
            <a:ext cx="823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What is our ideal expectation?</a:t>
            </a:r>
            <a:endParaRPr b="1" sz="1900"/>
          </a:p>
        </p:txBody>
      </p:sp>
      <p:sp>
        <p:nvSpPr>
          <p:cNvPr id="593" name="Google Shape;593;p71"/>
          <p:cNvSpPr txBox="1"/>
          <p:nvPr/>
        </p:nvSpPr>
        <p:spPr>
          <a:xfrm>
            <a:off x="1167760" y="2923300"/>
            <a:ext cx="63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U-Space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94" name="Google Shape;594;p71"/>
          <p:cNvSpPr txBox="1"/>
          <p:nvPr/>
        </p:nvSpPr>
        <p:spPr>
          <a:xfrm>
            <a:off x="5241485" y="2912675"/>
            <a:ext cx="63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Z-Space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595" name="Google Shape;595;p71"/>
          <p:cNvCxnSpPr>
            <a:stCxn id="592" idx="2"/>
          </p:cNvCxnSpPr>
          <p:nvPr/>
        </p:nvCxnSpPr>
        <p:spPr>
          <a:xfrm>
            <a:off x="4429500" y="2912675"/>
            <a:ext cx="2400" cy="22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1"/>
          <p:cNvCxnSpPr/>
          <p:nvPr/>
        </p:nvCxnSpPr>
        <p:spPr>
          <a:xfrm flipH="1">
            <a:off x="459150" y="3250575"/>
            <a:ext cx="7806000" cy="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71"/>
          <p:cNvSpPr txBox="1"/>
          <p:nvPr/>
        </p:nvSpPr>
        <p:spPr>
          <a:xfrm>
            <a:off x="744960" y="3391125"/>
            <a:ext cx="63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Baseline Cell Identity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4775410" y="3391125"/>
            <a:ext cx="63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Effect of Drugs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99" name="Google Shape;599;p71"/>
          <p:cNvSpPr txBox="1"/>
          <p:nvPr/>
        </p:nvSpPr>
        <p:spPr>
          <a:xfrm>
            <a:off x="744950" y="39663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(What are you?)</a:t>
            </a:r>
            <a:endParaRPr/>
          </a:p>
        </p:txBody>
      </p:sp>
      <p:sp>
        <p:nvSpPr>
          <p:cNvPr id="600" name="Google Shape;600;p71"/>
          <p:cNvSpPr txBox="1"/>
          <p:nvPr/>
        </p:nvSpPr>
        <p:spPr>
          <a:xfrm>
            <a:off x="4710775" y="39955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(And…How are you? Behavior)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Clinical Background and Rationale</a:t>
            </a:r>
            <a:endParaRPr b="1"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238400" y="1017725"/>
            <a:ext cx="4539600" cy="3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NSCLC ≈ 85 % of lung cancer cases (LUAD vs LUSC)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PD-1/PD-L1 blockade has transformed therapy, but response rates ≈ 30–40 %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Hypothesis: </a:t>
            </a:r>
            <a:r>
              <a:rPr b="1" lang="en" sz="1600">
                <a:solidFill>
                  <a:schemeClr val="dk1"/>
                </a:solidFill>
              </a:rPr>
              <a:t>Tumor immune microenvironment (TIME) heterogeneity drives differential responses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MPR (major pathologic response) and RFS (recurrence-free survival) as clinical results</a:t>
            </a:r>
            <a:endParaRPr sz="16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395" y="1497513"/>
            <a:ext cx="3980999" cy="27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7109600" y="4284600"/>
            <a:ext cx="1783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(Zhu et al., 2020)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Case Study (2): MrVI enables </a:t>
            </a:r>
            <a:r>
              <a:rPr b="1" lang="en" sz="2220" u="sng"/>
              <a:t>grouping</a:t>
            </a:r>
            <a:r>
              <a:rPr lang="en" sz="2220" u="sng"/>
              <a:t> and </a:t>
            </a:r>
            <a:r>
              <a:rPr b="1" lang="en" sz="2220" u="sng"/>
              <a:t>characterization</a:t>
            </a:r>
            <a:r>
              <a:rPr lang="en" sz="2220"/>
              <a:t> of small molecules in screening assays</a:t>
            </a:r>
            <a:endParaRPr b="1" sz="2220" u="sng"/>
          </a:p>
        </p:txBody>
      </p:sp>
      <p:pic>
        <p:nvPicPr>
          <p:cNvPr id="606" name="Google Shape;606;p72"/>
          <p:cNvPicPr preferRelativeResize="0"/>
          <p:nvPr/>
        </p:nvPicPr>
        <p:blipFill rotWithShape="1">
          <a:blip r:embed="rId3">
            <a:alphaModFix/>
          </a:blip>
          <a:srcRect b="52428" l="0" r="46666" t="0"/>
          <a:stretch/>
        </p:blipFill>
        <p:spPr>
          <a:xfrm>
            <a:off x="400142" y="1441975"/>
            <a:ext cx="4131901" cy="365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2"/>
          <p:cNvPicPr preferRelativeResize="0"/>
          <p:nvPr/>
        </p:nvPicPr>
        <p:blipFill rotWithShape="1">
          <a:blip r:embed="rId3">
            <a:alphaModFix/>
          </a:blip>
          <a:srcRect b="73918" l="56651" r="0" t="0"/>
          <a:stretch/>
        </p:blipFill>
        <p:spPr>
          <a:xfrm>
            <a:off x="4702450" y="1441975"/>
            <a:ext cx="3021573" cy="18028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2"/>
          <p:cNvSpPr txBox="1"/>
          <p:nvPr/>
        </p:nvSpPr>
        <p:spPr>
          <a:xfrm>
            <a:off x="4599350" y="3837375"/>
            <a:ext cx="489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Distinct subclusters emerge,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corresponding to specific drug classes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as HDAC inhibitors or Trametinib (MEK inhibitor)</a:t>
            </a:r>
            <a:endParaRPr/>
          </a:p>
        </p:txBody>
      </p:sp>
      <p:sp>
        <p:nvSpPr>
          <p:cNvPr id="609" name="Google Shape;609;p72"/>
          <p:cNvSpPr/>
          <p:nvPr/>
        </p:nvSpPr>
        <p:spPr>
          <a:xfrm>
            <a:off x="355900" y="3150675"/>
            <a:ext cx="2548300" cy="196825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050" y="237613"/>
            <a:ext cx="7002424" cy="46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Study Design and Cohort</a:t>
            </a:r>
            <a:endParaRPr b="1"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238400" y="1017725"/>
            <a:ext cx="8458200" cy="3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234 patients with resectable NSCLC treated with neoadjuvant anti-PD-1 + chemotherapy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Samples collected at surgery → tumor, lymph node, and blood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1.25 million cells</a:t>
            </a:r>
            <a:r>
              <a:rPr lang="en" sz="1600">
                <a:solidFill>
                  <a:schemeClr val="dk1"/>
                </a:solidFill>
              </a:rPr>
              <a:t> analyzed by scRNA-seq + scTCR-seq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Integration and NMF-based clustering(based on immune cell frequencies) to define immune modules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25" y="3000233"/>
            <a:ext cx="8262751" cy="17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Identification of 5 TIME Subtypes</a:t>
            </a:r>
            <a:endParaRPr b="1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055" y="1017725"/>
            <a:ext cx="6878246" cy="38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813962" y="1751975"/>
            <a:ext cx="1490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TIME-NK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833217" y="2217410"/>
            <a:ext cx="1490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TIME-BE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785192" y="2743288"/>
            <a:ext cx="1490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TIME-Teff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702118" y="3269200"/>
            <a:ext cx="1490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TIME-Treg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710818" y="3991125"/>
            <a:ext cx="1490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TIME-Mye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776325" y="1934975"/>
            <a:ext cx="330000" cy="7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1787031" y="2394379"/>
            <a:ext cx="330000" cy="7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1805609" y="2924630"/>
            <a:ext cx="330000" cy="7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792699" y="3478497"/>
            <a:ext cx="330000" cy="7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795533" y="4181930"/>
            <a:ext cx="330000" cy="7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2451224" y="1024428"/>
            <a:ext cx="126300" cy="223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 rot="1882070">
            <a:off x="1832003" y="1632731"/>
            <a:ext cx="277217" cy="1466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169366" y="1401413"/>
            <a:ext cx="1955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Immune cell type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2490050" y="916450"/>
            <a:ext cx="1884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Tumor(patient)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Pathological Response Across TIME Subtypes</a:t>
            </a:r>
            <a:endParaRPr b="1"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723900" y="3201406"/>
            <a:ext cx="8458200" cy="17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TIME-NK and TIME-BE → high MPR / PRR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TIME-Treg → low MPR and poor response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Indicates immune composition predicts pathologic response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19" y="1017725"/>
            <a:ext cx="7310925" cy="20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